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haansoftxlsx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46"/>
  </p:notesMasterIdLst>
  <p:sldIdLst>
    <p:sldId id="382" r:id="rId2"/>
    <p:sldId id="258" r:id="rId3"/>
    <p:sldId id="262" r:id="rId4"/>
    <p:sldId id="266" r:id="rId5"/>
    <p:sldId id="272" r:id="rId6"/>
    <p:sldId id="267" r:id="rId7"/>
    <p:sldId id="274" r:id="rId8"/>
    <p:sldId id="327" r:id="rId9"/>
    <p:sldId id="358" r:id="rId10"/>
    <p:sldId id="359" r:id="rId11"/>
    <p:sldId id="360" r:id="rId12"/>
    <p:sldId id="361" r:id="rId13"/>
    <p:sldId id="366" r:id="rId14"/>
    <p:sldId id="367" r:id="rId15"/>
    <p:sldId id="368" r:id="rId16"/>
    <p:sldId id="362" r:id="rId17"/>
    <p:sldId id="363" r:id="rId18"/>
    <p:sldId id="364" r:id="rId19"/>
    <p:sldId id="365" r:id="rId20"/>
    <p:sldId id="369" r:id="rId21"/>
    <p:sldId id="370" r:id="rId22"/>
    <p:sldId id="263" r:id="rId23"/>
    <p:sldId id="297" r:id="rId24"/>
    <p:sldId id="287" r:id="rId25"/>
    <p:sldId id="298" r:id="rId26"/>
    <p:sldId id="308" r:id="rId27"/>
    <p:sldId id="309" r:id="rId28"/>
    <p:sldId id="310" r:id="rId29"/>
    <p:sldId id="311" r:id="rId30"/>
    <p:sldId id="312" r:id="rId31"/>
    <p:sldId id="313" r:id="rId32"/>
    <p:sldId id="314" r:id="rId33"/>
    <p:sldId id="344" r:id="rId34"/>
    <p:sldId id="371" r:id="rId35"/>
    <p:sldId id="372" r:id="rId36"/>
    <p:sldId id="373" r:id="rId37"/>
    <p:sldId id="374" r:id="rId38"/>
    <p:sldId id="375" r:id="rId39"/>
    <p:sldId id="376" r:id="rId40"/>
    <p:sldId id="377" r:id="rId41"/>
    <p:sldId id="383" r:id="rId42"/>
    <p:sldId id="270" r:id="rId43"/>
    <p:sldId id="271" r:id="rId44"/>
    <p:sldId id="260" r:id="rId45"/>
  </p:sldIdLst>
  <p:sldSz cx="9144000" cy="5715000" type="screen16x10"/>
  <p:notesSz cx="6858000" cy="9144000"/>
  <p:embeddedFontLst>
    <p:embeddedFont>
      <p:font typeface="한컴산뜻돋움" panose="020B0600000101010101" charset="-127"/>
      <p:regular r:id="rId47"/>
      <p:bold r:id="rId48"/>
    </p:embeddedFont>
    <p:embeddedFont>
      <p:font typeface="맑은 고딕" panose="020B0503020000020004" pitchFamily="50" charset="-127"/>
      <p:regular r:id="rId49"/>
      <p:bold r:id="rId50"/>
    </p:embeddedFont>
    <p:embeddedFont>
      <p:font typeface="나눔바른펜" panose="020B0600000101010101" charset="-127"/>
      <p:regular r:id="rId51"/>
      <p:bold r:id="rId5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C"/>
    <a:srgbClr val="FFFF5A"/>
    <a:srgbClr val="35B62C"/>
    <a:srgbClr val="FFFF36"/>
    <a:srgbClr val="FFF612"/>
    <a:srgbClr val="74D36D"/>
    <a:srgbClr val="FFFF24"/>
    <a:srgbClr val="FFFF48"/>
    <a:srgbClr val="FFFF66"/>
    <a:srgbClr val="0BC9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2" autoAdjust="0"/>
    <p:restoredTop sz="91459" autoAdjust="0"/>
  </p:normalViewPr>
  <p:slideViewPr>
    <p:cSldViewPr>
      <p:cViewPr varScale="1">
        <p:scale>
          <a:sx n="126" d="100"/>
          <a:sy n="126" d="100"/>
        </p:scale>
        <p:origin x="1200" y="114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8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_1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_10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_11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_12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_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_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_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_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_6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_7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_8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_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/>
          <a:lstStyle/>
          <a:p>
            <a:pPr>
              <a:defRPr sz="1050" b="0">
                <a:latin typeface="한컴산뜻돋움" pitchFamily="2" charset="-127"/>
                <a:ea typeface="한컴산뜻돋움" pitchFamily="2" charset="-127"/>
              </a:defRPr>
            </a:pPr>
            <a:r>
              <a:rPr lang="ko-KR" altLang="en-US" sz="900" b="0" dirty="0" smtClean="0">
                <a:latin typeface="한컴산뜻돋움" pitchFamily="2" charset="-127"/>
                <a:ea typeface="한컴산뜻돋움" pitchFamily="2" charset="-127"/>
              </a:rPr>
              <a:t>온라인 쇼핑 매출액 현황</a:t>
            </a:r>
            <a:r>
              <a:rPr lang="en-US" altLang="ko-KR" sz="1050" b="0" dirty="0" smtClean="0">
                <a:latin typeface="한컴산뜻돋움" pitchFamily="2" charset="-127"/>
                <a:ea typeface="한컴산뜻돋움" pitchFamily="2" charset="-127"/>
              </a:rPr>
              <a:t>(</a:t>
            </a:r>
            <a:r>
              <a:rPr lang="ko-KR" altLang="en-US" sz="800" b="0" dirty="0" err="1" smtClean="0">
                <a:latin typeface="한컴산뜻돋움" pitchFamily="2" charset="-127"/>
                <a:ea typeface="한컴산뜻돋움" pitchFamily="2" charset="-127"/>
              </a:rPr>
              <a:t>억원</a:t>
            </a:r>
            <a:r>
              <a:rPr lang="en-US" altLang="ko-KR" sz="1050" b="0" dirty="0" smtClean="0">
                <a:latin typeface="한컴산뜻돋움" pitchFamily="2" charset="-127"/>
                <a:ea typeface="한컴산뜻돋움" pitchFamily="2" charset="-127"/>
              </a:rPr>
              <a:t>)</a:t>
            </a:r>
            <a:endParaRPr lang="ko-KR" altLang="en-US" sz="1050" b="0" dirty="0">
              <a:latin typeface="한컴산뜻돋움" pitchFamily="2" charset="-127"/>
              <a:ea typeface="한컴산뜻돋움" pitchFamily="2" charset="-127"/>
            </a:endParaRP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온라인</c:v>
                </c:pt>
              </c:strCache>
            </c:strRef>
          </c:tx>
          <c:spPr>
            <a:solidFill>
              <a:srgbClr val="FFFF66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/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2016 상반기</c:v>
                </c:pt>
                <c:pt idx="1">
                  <c:v>2016 하반기</c:v>
                </c:pt>
                <c:pt idx="2">
                  <c:v>2017 상반기</c:v>
                </c:pt>
              </c:strCache>
            </c:strRef>
          </c:cat>
          <c:val>
            <c:numRef>
              <c:f>Sheet1!$B$2:$B$4</c:f>
              <c:numCache>
                <c:formatCode>#,##0</c:formatCode>
                <c:ptCount val="3"/>
                <c:pt idx="0">
                  <c:v>307623</c:v>
                </c:pt>
                <c:pt idx="1">
                  <c:v>341511</c:v>
                </c:pt>
                <c:pt idx="2">
                  <c:v>368772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2B0-42F8-AB54-6152AF2FAC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70269952"/>
        <c:axId val="49387008"/>
      </c:barChart>
      <c:catAx>
        <c:axId val="7026995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900">
                <a:latin typeface="한컴산뜻돋움" pitchFamily="2" charset="-127"/>
                <a:ea typeface="한컴산뜻돋움" pitchFamily="2" charset="-127"/>
              </a:defRPr>
            </a:pPr>
            <a:endParaRPr lang="ko-KR"/>
          </a:p>
        </c:txPr>
        <c:crossAx val="49387008"/>
        <c:crosses val="autoZero"/>
        <c:auto val="1"/>
        <c:lblAlgn val="ctr"/>
        <c:lblOffset val="100"/>
        <c:noMultiLvlLbl val="0"/>
      </c:catAx>
      <c:valAx>
        <c:axId val="49387008"/>
        <c:scaling>
          <c:orientation val="minMax"/>
        </c:scaling>
        <c:delete val="1"/>
        <c:axPos val="l"/>
        <c:numFmt formatCode="#,##0" sourceLinked="1"/>
        <c:majorTickMark val="out"/>
        <c:minorTickMark val="none"/>
        <c:tickLblPos val="nextTo"/>
        <c:crossAx val="7026995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883206535381387"/>
          <c:y val="0.22026792463394818"/>
          <c:w val="0.51823057661473471"/>
          <c:h val="0.5662148892642465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만족도</c:v>
                </c:pt>
              </c:strCache>
            </c:strRef>
          </c:tx>
          <c:dPt>
            <c:idx val="0"/>
            <c:bubble3D val="0"/>
            <c:spPr>
              <a:solidFill>
                <a:srgbClr val="35B62C"/>
              </a:solidFill>
            </c:spPr>
            <c:extLst>
              <c:ext xmlns:c16="http://schemas.microsoft.com/office/drawing/2014/chart" uri="{C3380CC4-5D6E-409C-BE32-E72D297353CC}">
                <c16:uniqueId val="{00000000-962D-4F4E-817A-AD1BF067BEDB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</c:spPr>
            <c:extLst>
              <c:ext xmlns:c16="http://schemas.microsoft.com/office/drawing/2014/chart" uri="{C3380CC4-5D6E-409C-BE32-E72D297353CC}">
                <c16:uniqueId val="{00000001-962D-4F4E-817A-AD1BF067BEDB}"/>
              </c:ext>
            </c:extLst>
          </c:dPt>
          <c:dPt>
            <c:idx val="2"/>
            <c:bubble3D val="0"/>
            <c:spPr>
              <a:solidFill>
                <a:srgbClr val="FFC000"/>
              </a:solidFill>
            </c:spPr>
            <c:extLst>
              <c:ext xmlns:c16="http://schemas.microsoft.com/office/drawing/2014/chart" uri="{C3380CC4-5D6E-409C-BE32-E72D297353CC}">
                <c16:uniqueId val="{00000002-962D-4F4E-817A-AD1BF067BED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>
                    <a:solidFill>
                      <a:schemeClr val="bg2">
                        <a:lumMod val="25000"/>
                      </a:schemeClr>
                    </a:solidFill>
                    <a:latin typeface="한컴산뜻돋움" pitchFamily="2" charset="-127"/>
                    <a:ea typeface="한컴산뜻돋움" pitchFamily="2" charset="-127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긍정</c:v>
                </c:pt>
                <c:pt idx="1">
                  <c:v>중립</c:v>
                </c:pt>
                <c:pt idx="2">
                  <c:v>부정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0.61000000000000065</c:v>
                </c:pt>
                <c:pt idx="1">
                  <c:v>0.38000000000000039</c:v>
                </c:pt>
                <c:pt idx="2">
                  <c:v>1.0000000000000005E-2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62D-4F4E-817A-AD1BF067BEDB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legend>
      <c:legendPos val="t"/>
      <c:layout>
        <c:manualLayout>
          <c:xMode val="edge"/>
          <c:yMode val="edge"/>
          <c:x val="0.27317335778343921"/>
          <c:y val="0.85373717903279323"/>
          <c:w val="0.42472960235915691"/>
          <c:h val="7.3808980618813733E-2"/>
        </c:manualLayout>
      </c:layout>
      <c:overlay val="0"/>
      <c:txPr>
        <a:bodyPr/>
        <a:lstStyle/>
        <a:p>
          <a:pPr>
            <a:defRPr sz="1000">
              <a:latin typeface="한컴산뜻돋움" pitchFamily="2" charset="-127"/>
              <a:ea typeface="한컴산뜻돋움" pitchFamily="2" charset="-127"/>
            </a:defRPr>
          </a:pPr>
          <a:endParaRPr lang="ko-KR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883206535381387"/>
          <c:y val="0.22026792463394818"/>
          <c:w val="0.51823057661473471"/>
          <c:h val="0.5662148892642465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만족도</c:v>
                </c:pt>
              </c:strCache>
            </c:strRef>
          </c:tx>
          <c:dPt>
            <c:idx val="0"/>
            <c:bubble3D val="0"/>
            <c:spPr>
              <a:solidFill>
                <a:srgbClr val="35B62C"/>
              </a:solidFill>
            </c:spPr>
            <c:extLst>
              <c:ext xmlns:c16="http://schemas.microsoft.com/office/drawing/2014/chart" uri="{C3380CC4-5D6E-409C-BE32-E72D297353CC}">
                <c16:uniqueId val="{00000000-82D3-4E5D-B957-7DD6E6C2C07E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</c:spPr>
            <c:extLst>
              <c:ext xmlns:c16="http://schemas.microsoft.com/office/drawing/2014/chart" uri="{C3380CC4-5D6E-409C-BE32-E72D297353CC}">
                <c16:uniqueId val="{00000001-82D3-4E5D-B957-7DD6E6C2C07E}"/>
              </c:ext>
            </c:extLst>
          </c:dPt>
          <c:dPt>
            <c:idx val="2"/>
            <c:bubble3D val="0"/>
            <c:spPr>
              <a:solidFill>
                <a:srgbClr val="FFC000"/>
              </a:solidFill>
            </c:spPr>
            <c:extLst>
              <c:ext xmlns:c16="http://schemas.microsoft.com/office/drawing/2014/chart" uri="{C3380CC4-5D6E-409C-BE32-E72D297353CC}">
                <c16:uniqueId val="{00000002-82D3-4E5D-B957-7DD6E6C2C07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>
                    <a:solidFill>
                      <a:schemeClr val="bg2">
                        <a:lumMod val="25000"/>
                      </a:schemeClr>
                    </a:solidFill>
                    <a:latin typeface="한컴산뜻돋움" pitchFamily="2" charset="-127"/>
                    <a:ea typeface="한컴산뜻돋움" pitchFamily="2" charset="-127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긍정</c:v>
                </c:pt>
                <c:pt idx="1">
                  <c:v>중립</c:v>
                </c:pt>
                <c:pt idx="2">
                  <c:v>부정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0.55000000000000004</c:v>
                </c:pt>
                <c:pt idx="1">
                  <c:v>0.43000000000000033</c:v>
                </c:pt>
                <c:pt idx="2">
                  <c:v>2.0000000000000011E-2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2D3-4E5D-B957-7DD6E6C2C07E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legend>
      <c:legendPos val="t"/>
      <c:layout>
        <c:manualLayout>
          <c:xMode val="edge"/>
          <c:yMode val="edge"/>
          <c:x val="0.27317335778343921"/>
          <c:y val="0.85373717903279323"/>
          <c:w val="0.42472960235915702"/>
          <c:h val="7.3808980618813733E-2"/>
        </c:manualLayout>
      </c:layout>
      <c:overlay val="0"/>
      <c:txPr>
        <a:bodyPr/>
        <a:lstStyle/>
        <a:p>
          <a:pPr>
            <a:defRPr sz="1000">
              <a:latin typeface="한컴산뜻돋움" pitchFamily="2" charset="-127"/>
              <a:ea typeface="한컴산뜻돋움" pitchFamily="2" charset="-127"/>
            </a:defRPr>
          </a:pPr>
          <a:endParaRPr lang="ko-KR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883206535381387"/>
          <c:y val="0.22026792463394818"/>
          <c:w val="0.51823057661473471"/>
          <c:h val="0.5662148892642465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만족도</c:v>
                </c:pt>
              </c:strCache>
            </c:strRef>
          </c:tx>
          <c:dPt>
            <c:idx val="0"/>
            <c:bubble3D val="0"/>
            <c:spPr>
              <a:solidFill>
                <a:srgbClr val="35B62C"/>
              </a:solidFill>
            </c:spPr>
            <c:extLst>
              <c:ext xmlns:c16="http://schemas.microsoft.com/office/drawing/2014/chart" uri="{C3380CC4-5D6E-409C-BE32-E72D297353CC}">
                <c16:uniqueId val="{00000000-A04A-44A9-BB63-7A13EFED2685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</c:spPr>
            <c:extLst>
              <c:ext xmlns:c16="http://schemas.microsoft.com/office/drawing/2014/chart" uri="{C3380CC4-5D6E-409C-BE32-E72D297353CC}">
                <c16:uniqueId val="{00000001-A04A-44A9-BB63-7A13EFED2685}"/>
              </c:ext>
            </c:extLst>
          </c:dPt>
          <c:dPt>
            <c:idx val="2"/>
            <c:bubble3D val="0"/>
            <c:spPr>
              <a:solidFill>
                <a:srgbClr val="FFC000"/>
              </a:solidFill>
            </c:spPr>
            <c:extLst>
              <c:ext xmlns:c16="http://schemas.microsoft.com/office/drawing/2014/chart" uri="{C3380CC4-5D6E-409C-BE32-E72D297353CC}">
                <c16:uniqueId val="{00000002-A04A-44A9-BB63-7A13EFED268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>
                    <a:solidFill>
                      <a:schemeClr val="bg2">
                        <a:lumMod val="25000"/>
                      </a:schemeClr>
                    </a:solidFill>
                    <a:latin typeface="한컴산뜻돋움" pitchFamily="2" charset="-127"/>
                    <a:ea typeface="한컴산뜻돋움" pitchFamily="2" charset="-127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긍정</c:v>
                </c:pt>
                <c:pt idx="1">
                  <c:v>중립</c:v>
                </c:pt>
                <c:pt idx="2">
                  <c:v>부정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0.61000000000000065</c:v>
                </c:pt>
                <c:pt idx="1">
                  <c:v>0.37000000000000033</c:v>
                </c:pt>
                <c:pt idx="2">
                  <c:v>2.0000000000000011E-2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04A-44A9-BB63-7A13EFED2685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legend>
      <c:legendPos val="t"/>
      <c:layout>
        <c:manualLayout>
          <c:xMode val="edge"/>
          <c:yMode val="edge"/>
          <c:x val="0.27317335778343921"/>
          <c:y val="0.85373717903279323"/>
          <c:w val="0.42472960235915713"/>
          <c:h val="7.3808980618813733E-2"/>
        </c:manualLayout>
      </c:layout>
      <c:overlay val="0"/>
      <c:txPr>
        <a:bodyPr/>
        <a:lstStyle/>
        <a:p>
          <a:pPr>
            <a:defRPr sz="1000">
              <a:latin typeface="한컴산뜻돋움" pitchFamily="2" charset="-127"/>
              <a:ea typeface="한컴산뜻돋움" pitchFamily="2" charset="-127"/>
            </a:defRPr>
          </a:pPr>
          <a:endParaRPr lang="ko-KR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2100485444188948"/>
          <c:y val="0.21981409368968791"/>
          <c:w val="0.3734493902649324"/>
          <c:h val="0.5608210128396371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만족도</c:v>
                </c:pt>
              </c:strCache>
            </c:strRef>
          </c:tx>
          <c:dPt>
            <c:idx val="0"/>
            <c:bubble3D val="0"/>
            <c:spPr>
              <a:solidFill>
                <a:srgbClr val="35B62C"/>
              </a:solidFill>
            </c:spPr>
            <c:extLst>
              <c:ext xmlns:c16="http://schemas.microsoft.com/office/drawing/2014/chart" uri="{C3380CC4-5D6E-409C-BE32-E72D297353CC}">
                <c16:uniqueId val="{00000000-58AD-4A81-9BBB-E56845240949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</c:spPr>
            <c:extLst>
              <c:ext xmlns:c16="http://schemas.microsoft.com/office/drawing/2014/chart" uri="{C3380CC4-5D6E-409C-BE32-E72D297353CC}">
                <c16:uniqueId val="{00000001-58AD-4A81-9BBB-E56845240949}"/>
              </c:ext>
            </c:extLst>
          </c:dPt>
          <c:dPt>
            <c:idx val="2"/>
            <c:bubble3D val="0"/>
            <c:spPr>
              <a:solidFill>
                <a:srgbClr val="FFC000"/>
              </a:solidFill>
            </c:spPr>
            <c:extLst>
              <c:ext xmlns:c16="http://schemas.microsoft.com/office/drawing/2014/chart" uri="{C3380CC4-5D6E-409C-BE32-E72D297353CC}">
                <c16:uniqueId val="{00000002-58AD-4A81-9BBB-E5684524094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>
                    <a:solidFill>
                      <a:schemeClr val="bg2">
                        <a:lumMod val="25000"/>
                      </a:schemeClr>
                    </a:solidFill>
                    <a:latin typeface="한컴산뜻돋움" pitchFamily="2" charset="-127"/>
                    <a:ea typeface="한컴산뜻돋움" pitchFamily="2" charset="-127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긍정</c:v>
                </c:pt>
                <c:pt idx="1">
                  <c:v>중립</c:v>
                </c:pt>
                <c:pt idx="2">
                  <c:v>부정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0.60000000000000064</c:v>
                </c:pt>
                <c:pt idx="1">
                  <c:v>0.38000000000000089</c:v>
                </c:pt>
                <c:pt idx="2">
                  <c:v>2.0000000000000011E-2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8AD-4A81-9BBB-E56845240949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legend>
      <c:legendPos val="t"/>
      <c:layout>
        <c:manualLayout>
          <c:xMode val="edge"/>
          <c:yMode val="edge"/>
          <c:x val="0.37910508623120637"/>
          <c:y val="0.83496753531631129"/>
          <c:w val="0.28141418772658428"/>
          <c:h val="7.3011720920710246E-2"/>
        </c:manualLayout>
      </c:layout>
      <c:overlay val="0"/>
      <c:txPr>
        <a:bodyPr/>
        <a:lstStyle/>
        <a:p>
          <a:pPr>
            <a:defRPr sz="1000">
              <a:solidFill>
                <a:schemeClr val="bg2">
                  <a:lumMod val="25000"/>
                </a:schemeClr>
              </a:solidFill>
              <a:latin typeface="한컴산뜻돋움" pitchFamily="2" charset="-127"/>
              <a:ea typeface="한컴산뜻돋움" pitchFamily="2" charset="-127"/>
            </a:defRPr>
          </a:pPr>
          <a:endParaRPr lang="ko-KR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1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100" b="0" i="0" u="none" strike="noStrike" kern="1200" baseline="0" dirty="0" smtClean="0">
                <a:solidFill>
                  <a:prstClr val="black"/>
                </a:solidFill>
                <a:latin typeface="한컴산뜻돋움" pitchFamily="2" charset="-127"/>
                <a:ea typeface="한컴산뜻돋움" pitchFamily="2" charset="-127"/>
                <a:cs typeface="+mn-cs"/>
              </a:rPr>
              <a:t>#</a:t>
            </a:r>
            <a:r>
              <a:rPr lang="ko-KR" altLang="en-US" sz="1100" b="0" i="0" u="none" strike="noStrike" kern="1200" baseline="0" dirty="0" smtClean="0">
                <a:solidFill>
                  <a:prstClr val="black"/>
                </a:solidFill>
                <a:latin typeface="한컴산뜻돋움" pitchFamily="2" charset="-127"/>
                <a:ea typeface="한컴산뜻돋움" pitchFamily="2" charset="-127"/>
                <a:cs typeface="+mn-cs"/>
              </a:rPr>
              <a:t>전체 </a:t>
            </a:r>
            <a:r>
              <a:rPr lang="ko-KR" altLang="en-US" sz="1100" b="0" i="0" u="none" strike="noStrike" kern="1200" baseline="0" dirty="0" err="1" smtClean="0">
                <a:solidFill>
                  <a:prstClr val="black"/>
                </a:solidFill>
                <a:latin typeface="한컴산뜻돋움" pitchFamily="2" charset="-127"/>
                <a:ea typeface="한컴산뜻돋움" pitchFamily="2" charset="-127"/>
                <a:cs typeface="+mn-cs"/>
              </a:rPr>
              <a:t>구매평</a:t>
            </a:r>
            <a:r>
              <a:rPr lang="ko-KR" altLang="en-US" sz="1100" b="0" i="0" u="none" strike="noStrike" kern="1200" baseline="0" dirty="0" smtClean="0">
                <a:solidFill>
                  <a:prstClr val="black"/>
                </a:solidFill>
                <a:latin typeface="한컴산뜻돋움" pitchFamily="2" charset="-127"/>
                <a:ea typeface="한컴산뜻돋움" pitchFamily="2" charset="-127"/>
                <a:cs typeface="+mn-cs"/>
              </a:rPr>
              <a:t> 만족도</a:t>
            </a:r>
            <a:endParaRPr lang="ko-KR" altLang="en-US" sz="1100" b="0" i="0" u="none" strike="noStrike" kern="1200" baseline="0" dirty="0">
              <a:solidFill>
                <a:prstClr val="black"/>
              </a:solidFill>
              <a:latin typeface="한컴산뜻돋움" pitchFamily="2" charset="-127"/>
              <a:ea typeface="한컴산뜻돋움" pitchFamily="2" charset="-127"/>
              <a:cs typeface="+mn-cs"/>
            </a:endParaRPr>
          </a:p>
        </c:rich>
      </c:tx>
      <c:layout>
        <c:manualLayout>
          <c:xMode val="edge"/>
          <c:yMode val="edge"/>
          <c:x val="0.31337884451883985"/>
          <c:y val="0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24680977198729093"/>
          <c:y val="0.2061619035095878"/>
          <c:w val="0.48142960918632438"/>
          <c:h val="0.6287190950696436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구매평 만족도 비율</c:v>
                </c:pt>
              </c:strCache>
            </c:strRef>
          </c:tx>
          <c:explosion val="3"/>
          <c:dPt>
            <c:idx val="0"/>
            <c:bubble3D val="0"/>
            <c:spPr>
              <a:solidFill>
                <a:srgbClr val="35B62C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0-D8DB-4ECA-AF8E-CF65A8A7CFF6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8DB-4ECA-AF8E-CF65A8A7CFF6}"/>
              </c:ext>
            </c:extLst>
          </c:dPt>
          <c:dPt>
            <c:idx val="2"/>
            <c:bubble3D val="0"/>
            <c:spPr>
              <a:solidFill>
                <a:srgbClr val="FFC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D8DB-4ECA-AF8E-CF65A8A7CFF6}"/>
              </c:ext>
            </c:extLst>
          </c:dPt>
          <c:dLbls>
            <c:dLbl>
              <c:idx val="0"/>
              <c:layout>
                <c:manualLayout>
                  <c:x val="-4.2110413522212876E-2"/>
                  <c:y val="-0.1955292857507292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D8DB-4ECA-AF8E-CF65A8A7CFF6}"/>
                </c:ext>
              </c:extLst>
            </c:dLbl>
            <c:dLbl>
              <c:idx val="2"/>
              <c:layout>
                <c:manualLayout>
                  <c:x val="2.1370727470284286E-2"/>
                  <c:y val="3.541691778003885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8DB-4ECA-AF8E-CF65A8A7CFF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컴산뜻돋움" pitchFamily="2" charset="-127"/>
                    <a:ea typeface="한컴산뜻돋움" pitchFamily="2" charset="-127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만족</c:v>
                </c:pt>
                <c:pt idx="1">
                  <c:v>보통</c:v>
                </c:pt>
                <c:pt idx="2">
                  <c:v>불만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0.92500000000000004</c:v>
                </c:pt>
                <c:pt idx="1">
                  <c:v>6.3000000000000014E-2</c:v>
                </c:pt>
                <c:pt idx="2">
                  <c:v>1.2000000000000005E-2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8DB-4ECA-AF8E-CF65A8A7CF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1492861460805766"/>
          <c:y val="0.85219008311103961"/>
          <c:w val="0.35766703356560442"/>
          <c:h val="7.947967145922278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한컴산뜻돋움" pitchFamily="2" charset="-127"/>
              <a:ea typeface="한컴산뜻돋움" pitchFamily="2" charset="-127"/>
              <a:cs typeface="+mn-cs"/>
            </a:defRPr>
          </a:pPr>
          <a:endParaRPr lang="ko-KR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883206535381387"/>
          <c:y val="0.22026792463394818"/>
          <c:w val="0.51823057661473471"/>
          <c:h val="0.5662148892642465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만족도</c:v>
                </c:pt>
              </c:strCache>
            </c:strRef>
          </c:tx>
          <c:dPt>
            <c:idx val="0"/>
            <c:bubble3D val="0"/>
            <c:spPr>
              <a:solidFill>
                <a:srgbClr val="35B62C"/>
              </a:solidFill>
            </c:spPr>
            <c:extLst>
              <c:ext xmlns:c16="http://schemas.microsoft.com/office/drawing/2014/chart" uri="{C3380CC4-5D6E-409C-BE32-E72D297353CC}">
                <c16:uniqueId val="{00000000-FEBE-44D0-AB35-529B6D76D07F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</c:spPr>
            <c:extLst>
              <c:ext xmlns:c16="http://schemas.microsoft.com/office/drawing/2014/chart" uri="{C3380CC4-5D6E-409C-BE32-E72D297353CC}">
                <c16:uniqueId val="{00000001-FEBE-44D0-AB35-529B6D76D07F}"/>
              </c:ext>
            </c:extLst>
          </c:dPt>
          <c:dPt>
            <c:idx val="2"/>
            <c:bubble3D val="0"/>
            <c:spPr>
              <a:solidFill>
                <a:srgbClr val="FFC000"/>
              </a:solidFill>
            </c:spPr>
            <c:extLst>
              <c:ext xmlns:c16="http://schemas.microsoft.com/office/drawing/2014/chart" uri="{C3380CC4-5D6E-409C-BE32-E72D297353CC}">
                <c16:uniqueId val="{00000002-FEBE-44D0-AB35-529B6D76D07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>
                    <a:solidFill>
                      <a:schemeClr val="bg2">
                        <a:lumMod val="25000"/>
                      </a:schemeClr>
                    </a:solidFill>
                    <a:latin typeface="한컴산뜻돋움" pitchFamily="2" charset="-127"/>
                    <a:ea typeface="한컴산뜻돋움" pitchFamily="2" charset="-127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긍정</c:v>
                </c:pt>
                <c:pt idx="1">
                  <c:v>중립</c:v>
                </c:pt>
                <c:pt idx="2">
                  <c:v>부정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0.62000000000000177</c:v>
                </c:pt>
                <c:pt idx="1">
                  <c:v>0.36000000000000032</c:v>
                </c:pt>
                <c:pt idx="2">
                  <c:v>2.0000000000000011E-2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EBE-44D0-AB35-529B6D76D07F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legend>
      <c:legendPos val="t"/>
      <c:layout>
        <c:manualLayout>
          <c:xMode val="edge"/>
          <c:yMode val="edge"/>
          <c:x val="0.27317335778343921"/>
          <c:y val="0.85373717903279323"/>
          <c:w val="0.42472960235915602"/>
          <c:h val="7.3808980618813733E-2"/>
        </c:manualLayout>
      </c:layout>
      <c:overlay val="0"/>
      <c:txPr>
        <a:bodyPr/>
        <a:lstStyle/>
        <a:p>
          <a:pPr>
            <a:defRPr sz="1000">
              <a:latin typeface="한컴산뜻돋움" pitchFamily="2" charset="-127"/>
              <a:ea typeface="한컴산뜻돋움" pitchFamily="2" charset="-127"/>
            </a:defRPr>
          </a:pPr>
          <a:endParaRPr lang="ko-KR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883206535381387"/>
          <c:y val="0.22026792463394818"/>
          <c:w val="0.51823057661473471"/>
          <c:h val="0.5662148892642465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만족도</c:v>
                </c:pt>
              </c:strCache>
            </c:strRef>
          </c:tx>
          <c:dPt>
            <c:idx val="0"/>
            <c:bubble3D val="0"/>
            <c:spPr>
              <a:solidFill>
                <a:srgbClr val="35B62C"/>
              </a:solidFill>
            </c:spPr>
            <c:extLst>
              <c:ext xmlns:c16="http://schemas.microsoft.com/office/drawing/2014/chart" uri="{C3380CC4-5D6E-409C-BE32-E72D297353CC}">
                <c16:uniqueId val="{00000000-BFD1-4F65-8A8E-1A54C3F23F66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</c:spPr>
            <c:extLst>
              <c:ext xmlns:c16="http://schemas.microsoft.com/office/drawing/2014/chart" uri="{C3380CC4-5D6E-409C-BE32-E72D297353CC}">
                <c16:uniqueId val="{00000001-BFD1-4F65-8A8E-1A54C3F23F66}"/>
              </c:ext>
            </c:extLst>
          </c:dPt>
          <c:dPt>
            <c:idx val="2"/>
            <c:bubble3D val="0"/>
            <c:spPr>
              <a:solidFill>
                <a:srgbClr val="FFC000"/>
              </a:solidFill>
            </c:spPr>
            <c:extLst>
              <c:ext xmlns:c16="http://schemas.microsoft.com/office/drawing/2014/chart" uri="{C3380CC4-5D6E-409C-BE32-E72D297353CC}">
                <c16:uniqueId val="{00000002-BFD1-4F65-8A8E-1A54C3F23F6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>
                    <a:solidFill>
                      <a:schemeClr val="bg2">
                        <a:lumMod val="25000"/>
                      </a:schemeClr>
                    </a:solidFill>
                    <a:latin typeface="한컴산뜻돋움" pitchFamily="2" charset="-127"/>
                    <a:ea typeface="한컴산뜻돋움" pitchFamily="2" charset="-127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긍정</c:v>
                </c:pt>
                <c:pt idx="1">
                  <c:v>중립</c:v>
                </c:pt>
                <c:pt idx="2">
                  <c:v>부정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0.60000000000000064</c:v>
                </c:pt>
                <c:pt idx="1">
                  <c:v>0.3900000000000004</c:v>
                </c:pt>
                <c:pt idx="2">
                  <c:v>1.0000000000000005E-2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FD1-4F65-8A8E-1A54C3F23F66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legend>
      <c:legendPos val="t"/>
      <c:layout>
        <c:manualLayout>
          <c:xMode val="edge"/>
          <c:yMode val="edge"/>
          <c:x val="0.27317335778343921"/>
          <c:y val="0.85373717903279323"/>
          <c:w val="0.42472960235915613"/>
          <c:h val="7.3808980618813733E-2"/>
        </c:manualLayout>
      </c:layout>
      <c:overlay val="0"/>
      <c:txPr>
        <a:bodyPr/>
        <a:lstStyle/>
        <a:p>
          <a:pPr>
            <a:defRPr sz="1000">
              <a:latin typeface="한컴산뜻돋움" pitchFamily="2" charset="-127"/>
              <a:ea typeface="한컴산뜻돋움" pitchFamily="2" charset="-127"/>
            </a:defRPr>
          </a:pPr>
          <a:endParaRPr lang="ko-KR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883206535381387"/>
          <c:y val="0.22026792463394818"/>
          <c:w val="0.51823057661473471"/>
          <c:h val="0.5662148892642465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만족도</c:v>
                </c:pt>
              </c:strCache>
            </c:strRef>
          </c:tx>
          <c:dPt>
            <c:idx val="0"/>
            <c:bubble3D val="0"/>
            <c:spPr>
              <a:solidFill>
                <a:srgbClr val="35B62C"/>
              </a:solidFill>
            </c:spPr>
            <c:extLst>
              <c:ext xmlns:c16="http://schemas.microsoft.com/office/drawing/2014/chart" uri="{C3380CC4-5D6E-409C-BE32-E72D297353CC}">
                <c16:uniqueId val="{00000000-B6C2-4CA8-B557-B2F201E3F894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</c:spPr>
            <c:extLst>
              <c:ext xmlns:c16="http://schemas.microsoft.com/office/drawing/2014/chart" uri="{C3380CC4-5D6E-409C-BE32-E72D297353CC}">
                <c16:uniqueId val="{00000001-B6C2-4CA8-B557-B2F201E3F894}"/>
              </c:ext>
            </c:extLst>
          </c:dPt>
          <c:dPt>
            <c:idx val="2"/>
            <c:bubble3D val="0"/>
            <c:spPr>
              <a:solidFill>
                <a:srgbClr val="FFC000"/>
              </a:solidFill>
            </c:spPr>
            <c:extLst>
              <c:ext xmlns:c16="http://schemas.microsoft.com/office/drawing/2014/chart" uri="{C3380CC4-5D6E-409C-BE32-E72D297353CC}">
                <c16:uniqueId val="{00000002-B6C2-4CA8-B557-B2F201E3F89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>
                    <a:solidFill>
                      <a:schemeClr val="bg2">
                        <a:lumMod val="25000"/>
                      </a:schemeClr>
                    </a:solidFill>
                    <a:latin typeface="한컴산뜻돋움" pitchFamily="2" charset="-127"/>
                    <a:ea typeface="한컴산뜻돋움" pitchFamily="2" charset="-127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긍정</c:v>
                </c:pt>
                <c:pt idx="1">
                  <c:v>중립</c:v>
                </c:pt>
                <c:pt idx="2">
                  <c:v>부정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0.59</c:v>
                </c:pt>
                <c:pt idx="1">
                  <c:v>0.4</c:v>
                </c:pt>
                <c:pt idx="2">
                  <c:v>1.0000000000000005E-2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6C2-4CA8-B557-B2F201E3F894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legend>
      <c:legendPos val="t"/>
      <c:layout>
        <c:manualLayout>
          <c:xMode val="edge"/>
          <c:yMode val="edge"/>
          <c:x val="0.27317335778343921"/>
          <c:y val="0.85373717903279323"/>
          <c:w val="0.42472960235915636"/>
          <c:h val="7.3808980618813733E-2"/>
        </c:manualLayout>
      </c:layout>
      <c:overlay val="0"/>
      <c:txPr>
        <a:bodyPr/>
        <a:lstStyle/>
        <a:p>
          <a:pPr>
            <a:defRPr sz="1000">
              <a:latin typeface="한컴산뜻돋움" pitchFamily="2" charset="-127"/>
              <a:ea typeface="한컴산뜻돋움" pitchFamily="2" charset="-127"/>
            </a:defRPr>
          </a:pPr>
          <a:endParaRPr lang="ko-KR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883206535381387"/>
          <c:y val="0.22026792463394818"/>
          <c:w val="0.51823057661473471"/>
          <c:h val="0.5662148892642465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만족도</c:v>
                </c:pt>
              </c:strCache>
            </c:strRef>
          </c:tx>
          <c:dPt>
            <c:idx val="0"/>
            <c:bubble3D val="0"/>
            <c:spPr>
              <a:solidFill>
                <a:srgbClr val="35B62C"/>
              </a:solidFill>
            </c:spPr>
            <c:extLst>
              <c:ext xmlns:c16="http://schemas.microsoft.com/office/drawing/2014/chart" uri="{C3380CC4-5D6E-409C-BE32-E72D297353CC}">
                <c16:uniqueId val="{00000000-D9AC-4424-AB5F-70AFED0A4559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</c:spPr>
            <c:extLst>
              <c:ext xmlns:c16="http://schemas.microsoft.com/office/drawing/2014/chart" uri="{C3380CC4-5D6E-409C-BE32-E72D297353CC}">
                <c16:uniqueId val="{00000001-D9AC-4424-AB5F-70AFED0A4559}"/>
              </c:ext>
            </c:extLst>
          </c:dPt>
          <c:dPt>
            <c:idx val="2"/>
            <c:bubble3D val="0"/>
            <c:spPr>
              <a:solidFill>
                <a:srgbClr val="FFC000"/>
              </a:solidFill>
            </c:spPr>
            <c:extLst>
              <c:ext xmlns:c16="http://schemas.microsoft.com/office/drawing/2014/chart" uri="{C3380CC4-5D6E-409C-BE32-E72D297353CC}">
                <c16:uniqueId val="{00000002-D9AC-4424-AB5F-70AFED0A455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>
                    <a:solidFill>
                      <a:schemeClr val="bg2">
                        <a:lumMod val="25000"/>
                      </a:schemeClr>
                    </a:solidFill>
                    <a:latin typeface="한컴산뜻돋움" pitchFamily="2" charset="-127"/>
                    <a:ea typeface="한컴산뜻돋움" pitchFamily="2" charset="-127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긍정</c:v>
                </c:pt>
                <c:pt idx="1">
                  <c:v>중립</c:v>
                </c:pt>
                <c:pt idx="2">
                  <c:v>부정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0.66000000000000092</c:v>
                </c:pt>
                <c:pt idx="1">
                  <c:v>0.33000000000000046</c:v>
                </c:pt>
                <c:pt idx="2">
                  <c:v>1.0000000000000005E-2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9AC-4424-AB5F-70AFED0A4559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legend>
      <c:legendPos val="t"/>
      <c:layout>
        <c:manualLayout>
          <c:xMode val="edge"/>
          <c:yMode val="edge"/>
          <c:x val="0.27317335778343921"/>
          <c:y val="0.85373717903279323"/>
          <c:w val="0.42472960235915647"/>
          <c:h val="7.3808980618813733E-2"/>
        </c:manualLayout>
      </c:layout>
      <c:overlay val="0"/>
      <c:txPr>
        <a:bodyPr/>
        <a:lstStyle/>
        <a:p>
          <a:pPr>
            <a:defRPr sz="1000">
              <a:latin typeface="한컴산뜻돋움" pitchFamily="2" charset="-127"/>
              <a:ea typeface="한컴산뜻돋움" pitchFamily="2" charset="-127"/>
            </a:defRPr>
          </a:pPr>
          <a:endParaRPr lang="ko-KR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883206535381387"/>
          <c:y val="0.22026792463394818"/>
          <c:w val="0.51823057661473471"/>
          <c:h val="0.5662148892642465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만족도</c:v>
                </c:pt>
              </c:strCache>
            </c:strRef>
          </c:tx>
          <c:dPt>
            <c:idx val="0"/>
            <c:bubble3D val="0"/>
            <c:spPr>
              <a:solidFill>
                <a:srgbClr val="35B62C"/>
              </a:solidFill>
            </c:spPr>
            <c:extLst>
              <c:ext xmlns:c16="http://schemas.microsoft.com/office/drawing/2014/chart" uri="{C3380CC4-5D6E-409C-BE32-E72D297353CC}">
                <c16:uniqueId val="{00000000-60F4-4619-8F47-37A59CE939D6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</c:spPr>
            <c:extLst>
              <c:ext xmlns:c16="http://schemas.microsoft.com/office/drawing/2014/chart" uri="{C3380CC4-5D6E-409C-BE32-E72D297353CC}">
                <c16:uniqueId val="{00000001-60F4-4619-8F47-37A59CE939D6}"/>
              </c:ext>
            </c:extLst>
          </c:dPt>
          <c:dPt>
            <c:idx val="2"/>
            <c:bubble3D val="0"/>
            <c:spPr>
              <a:solidFill>
                <a:srgbClr val="FFC000"/>
              </a:solidFill>
            </c:spPr>
            <c:extLst>
              <c:ext xmlns:c16="http://schemas.microsoft.com/office/drawing/2014/chart" uri="{C3380CC4-5D6E-409C-BE32-E72D297353CC}">
                <c16:uniqueId val="{00000002-60F4-4619-8F47-37A59CE939D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>
                    <a:solidFill>
                      <a:schemeClr val="bg2">
                        <a:lumMod val="25000"/>
                      </a:schemeClr>
                    </a:solidFill>
                    <a:latin typeface="한컴산뜻돋움" pitchFamily="2" charset="-127"/>
                    <a:ea typeface="한컴산뜻돋움" pitchFamily="2" charset="-127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긍정</c:v>
                </c:pt>
                <c:pt idx="1">
                  <c:v>중립</c:v>
                </c:pt>
                <c:pt idx="2">
                  <c:v>부정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0.56999999999999995</c:v>
                </c:pt>
                <c:pt idx="1">
                  <c:v>0.41000000000000031</c:v>
                </c:pt>
                <c:pt idx="2">
                  <c:v>2.0000000000000011E-2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0F4-4619-8F47-37A59CE939D6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legend>
      <c:legendPos val="t"/>
      <c:layout>
        <c:manualLayout>
          <c:xMode val="edge"/>
          <c:yMode val="edge"/>
          <c:x val="0.27317335778343921"/>
          <c:y val="0.85373717903279323"/>
          <c:w val="0.42472960235915658"/>
          <c:h val="7.3808980618813733E-2"/>
        </c:manualLayout>
      </c:layout>
      <c:overlay val="0"/>
      <c:txPr>
        <a:bodyPr/>
        <a:lstStyle/>
        <a:p>
          <a:pPr>
            <a:defRPr sz="1000">
              <a:latin typeface="한컴산뜻돋움" pitchFamily="2" charset="-127"/>
              <a:ea typeface="한컴산뜻돋움" pitchFamily="2" charset="-127"/>
            </a:defRPr>
          </a:pPr>
          <a:endParaRPr lang="ko-KR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883206535381387"/>
          <c:y val="0.22026792463394818"/>
          <c:w val="0.51823057661473471"/>
          <c:h val="0.5662148892642465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만족도</c:v>
                </c:pt>
              </c:strCache>
            </c:strRef>
          </c:tx>
          <c:dPt>
            <c:idx val="0"/>
            <c:bubble3D val="0"/>
            <c:spPr>
              <a:solidFill>
                <a:srgbClr val="35B62C"/>
              </a:solidFill>
            </c:spPr>
            <c:extLst>
              <c:ext xmlns:c16="http://schemas.microsoft.com/office/drawing/2014/chart" uri="{C3380CC4-5D6E-409C-BE32-E72D297353CC}">
                <c16:uniqueId val="{00000000-0570-41A7-B1E1-190C22C3B028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</c:spPr>
            <c:extLst>
              <c:ext xmlns:c16="http://schemas.microsoft.com/office/drawing/2014/chart" uri="{C3380CC4-5D6E-409C-BE32-E72D297353CC}">
                <c16:uniqueId val="{00000001-0570-41A7-B1E1-190C22C3B028}"/>
              </c:ext>
            </c:extLst>
          </c:dPt>
          <c:dPt>
            <c:idx val="2"/>
            <c:bubble3D val="0"/>
            <c:spPr>
              <a:solidFill>
                <a:srgbClr val="FFC000"/>
              </a:solidFill>
            </c:spPr>
            <c:extLst>
              <c:ext xmlns:c16="http://schemas.microsoft.com/office/drawing/2014/chart" uri="{C3380CC4-5D6E-409C-BE32-E72D297353CC}">
                <c16:uniqueId val="{00000002-0570-41A7-B1E1-190C22C3B02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>
                    <a:solidFill>
                      <a:schemeClr val="bg2">
                        <a:lumMod val="25000"/>
                      </a:schemeClr>
                    </a:solidFill>
                    <a:latin typeface="한컴산뜻돋움" pitchFamily="2" charset="-127"/>
                    <a:ea typeface="한컴산뜻돋움" pitchFamily="2" charset="-127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긍정</c:v>
                </c:pt>
                <c:pt idx="1">
                  <c:v>중립</c:v>
                </c:pt>
                <c:pt idx="2">
                  <c:v>부정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0.59</c:v>
                </c:pt>
                <c:pt idx="1">
                  <c:v>0.4</c:v>
                </c:pt>
                <c:pt idx="2">
                  <c:v>1.0000000000000005E-2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570-41A7-B1E1-190C22C3B028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legend>
      <c:legendPos val="t"/>
      <c:layout>
        <c:manualLayout>
          <c:xMode val="edge"/>
          <c:yMode val="edge"/>
          <c:x val="0.27317335778343921"/>
          <c:y val="0.85373717903279323"/>
          <c:w val="0.42472960235915674"/>
          <c:h val="7.3808980618813733E-2"/>
        </c:manualLayout>
      </c:layout>
      <c:overlay val="0"/>
      <c:txPr>
        <a:bodyPr/>
        <a:lstStyle/>
        <a:p>
          <a:pPr>
            <a:defRPr sz="1000">
              <a:latin typeface="한컴산뜻돋움" pitchFamily="2" charset="-127"/>
              <a:ea typeface="한컴산뜻돋움" pitchFamily="2" charset="-127"/>
            </a:defRPr>
          </a:pPr>
          <a:endParaRPr lang="ko-KR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jpeg>
</file>

<file path=ppt/media/image59.jpe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0C945-6B72-4298-87E0-C1663F0D64EC}" type="datetimeFigureOut">
              <a:rPr lang="ko-KR" altLang="en-US" smtClean="0"/>
              <a:pPr/>
              <a:t>2018-06-06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EA80A3-A08C-4AC2-A802-CF8E65C1B45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 fontAlgn="base">
              <a:lnSpc>
                <a:spcPct val="125000"/>
              </a:lnSpc>
              <a:buClrTx/>
              <a:buSzTx/>
              <a:buFontTx/>
              <a:buNone/>
              <a:tabLst/>
            </a:pP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#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온라인 쇼핑 시장 주요 이슈</a:t>
            </a:r>
          </a:p>
          <a:p>
            <a:pPr marL="0" indent="0" algn="ctr" fontAlgn="base">
              <a:lnSpc>
                <a:spcPct val="125000"/>
              </a:lnSpc>
              <a:buClrTx/>
              <a:buSzTx/>
              <a:buFontTx/>
              <a:buNone/>
              <a:tabLst/>
            </a:pP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1.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인공지능</a:t>
            </a:r>
          </a:p>
          <a:p>
            <a:pPr marL="0" indent="0" algn="ctr" fontAlgn="base">
              <a:lnSpc>
                <a:spcPct val="125000"/>
              </a:lnSpc>
              <a:buClrTx/>
              <a:buSzTx/>
              <a:buFontTx/>
              <a:buNone/>
              <a:tabLst/>
            </a:pP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-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온라인 쇼핑 업체들은 최근 주목 받고 있는 인공지능 기술을 자사 쇼핑 서비스에 도입하고 있음</a:t>
            </a:r>
          </a:p>
          <a:p>
            <a:pPr marL="0" indent="0" algn="ctr" fontAlgn="base">
              <a:lnSpc>
                <a:spcPct val="125000"/>
              </a:lnSpc>
              <a:buClrTx/>
              <a:buSzTx/>
              <a:buFontTx/>
              <a:buNone/>
              <a:tabLst/>
            </a:pP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-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챗봇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,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이미지 검색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,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맞춤형 추천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,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인공지능 스피커 등 기술을 활용한 쇼핑 시스템 구축을 통해 소비자의 관심과 구매를 유고</a:t>
            </a:r>
          </a:p>
          <a:p>
            <a:pPr marL="0" indent="0" algn="ctr" fontAlgn="base">
              <a:lnSpc>
                <a:spcPct val="125000"/>
              </a:lnSpc>
              <a:buClrTx/>
              <a:buSzTx/>
              <a:buFontTx/>
              <a:buNone/>
              <a:tabLst/>
            </a:pP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2.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네이버쇼핑</a:t>
            </a:r>
            <a:endParaRPr lang="ko-KR" altLang="en-US" sz="1200" dirty="0" smtClean="0">
              <a:latin typeface="한컴산뜻돋움" pitchFamily="2" charset="-127"/>
              <a:ea typeface="한컴산뜻돋움" pitchFamily="2" charset="-127"/>
              <a:sym typeface="Arial"/>
            </a:endParaRPr>
          </a:p>
          <a:p>
            <a:pPr marL="0" indent="0" algn="ctr" fontAlgn="base">
              <a:lnSpc>
                <a:spcPct val="125000"/>
              </a:lnSpc>
              <a:buClrTx/>
              <a:buSzTx/>
              <a:buFontTx/>
              <a:buNone/>
              <a:tabLst/>
            </a:pP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-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자사의 플랫폼 내에서 검색부터 쇼핑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,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결제까지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원스톱으로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이용 가능한 쇼핑플랫폼을 구축</a:t>
            </a:r>
          </a:p>
          <a:p>
            <a:pPr marL="0" indent="0" algn="ctr" fontAlgn="base">
              <a:lnSpc>
                <a:spcPct val="125000"/>
              </a:lnSpc>
              <a:buClrTx/>
              <a:buSzTx/>
              <a:buFontTx/>
              <a:buNone/>
              <a:tabLst/>
            </a:pP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-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압도적인 포털 플랫폼 점유율을 기반으로 자사 쇼핑 서비스로의 연계를 통해 쇼핑 사업 수익을 확대</a:t>
            </a:r>
          </a:p>
          <a:p>
            <a:pPr marR="0" lvl="0"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본격적으로 시장에 뛰어든 지 불과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3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년 만에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이베이코리아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(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약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15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조원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)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와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11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번가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(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약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9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조원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)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에 이어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3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위로 뛰어올랐다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. </a:t>
            </a:r>
          </a:p>
          <a:p>
            <a:pPr marR="0" lvl="0"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네이버쇼핑의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성장은 최근 더욱 가파르다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.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A80A3-A08C-4AC2-A802-CF8E65C1B453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marR="0" lvl="0"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2014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년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6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월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오픈한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‘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스토어팜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’은 온라인 쇼핑몰 창업을 원하는 이들에게 무료 쇼핑몰을 지원하는 플랫폼으로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,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입점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·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판매수수료를 없애 비용 절감에 민감한 중소상공인들을 공략했다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. </a:t>
            </a:r>
            <a:b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</a:b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/>
            </a:r>
            <a:b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</a:br>
            <a:endParaRPr lang="en-US" altLang="ko-KR" sz="1200" dirty="0" smtClean="0">
              <a:latin typeface="한컴산뜻돋움" pitchFamily="2" charset="-127"/>
              <a:ea typeface="한컴산뜻돋움" pitchFamily="2" charset="-127"/>
              <a:sym typeface="Arial"/>
            </a:endParaRPr>
          </a:p>
          <a:p>
            <a:pPr marR="0" lvl="0"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스토어팜은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기존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유통사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수수료 대비 낮은 비용과 ‘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네이버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’라는 브랜드가 가진 마케팅 이점으로 오픈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3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년 만에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10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만명이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넘는 쇼핑 사업자들을 흡수했다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. </a:t>
            </a:r>
          </a:p>
          <a:p>
            <a:pPr marR="0" lvl="0"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마케팅 조사기관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DMC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미디어의 설문조사에 따르면 올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3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월 기준 중소상공인들의 온라인 매출 중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90%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가량은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네이버의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자체 인터넷 쇼핑몰인 스마트스토어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(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스토어팜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)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를 거친 것으로 나타났다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.</a:t>
            </a:r>
          </a:p>
          <a:p>
            <a:pPr marR="0" lvl="0"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endParaRPr lang="en-US" altLang="ko-KR" sz="1200" dirty="0" smtClean="0">
              <a:latin typeface="한컴산뜻돋움" pitchFamily="2" charset="-127"/>
              <a:ea typeface="한컴산뜻돋움" pitchFamily="2" charset="-127"/>
              <a:sym typeface="Arial"/>
            </a:endParaRPr>
          </a:p>
          <a:p>
            <a:pPr marL="0" marR="0" lvl="0" indent="0" algn="ctr" defTabSz="914400" rtl="0" eaLnBrk="1" fontAlgn="base" latinLnBrk="1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판매자를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위한 시스템 개편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...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스몰 비즈니스 지원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속도낸다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/>
            </a:r>
            <a:b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</a:b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/>
            </a:r>
            <a:b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</a:b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네이버를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통해 누구나 손쉽게 다양한 상품을 등록할 수 있게 만들었다는 점에서 소규모 창업과 직접 연결된다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.  </a:t>
            </a:r>
            <a:r>
              <a:rPr lang="ko-KR" altLang="en-US" sz="1200" smtClean="0">
                <a:latin typeface="한컴산뜻돋움" pitchFamily="2" charset="-127"/>
                <a:ea typeface="한컴산뜻돋움" pitchFamily="2" charset="-127"/>
                <a:sym typeface="Arial"/>
              </a:rPr>
              <a:t/>
            </a:r>
            <a:br>
              <a:rPr lang="ko-KR" altLang="en-US" sz="1200" smtClean="0">
                <a:latin typeface="한컴산뜻돋움" pitchFamily="2" charset="-127"/>
                <a:ea typeface="한컴산뜻돋움" pitchFamily="2" charset="-127"/>
                <a:sym typeface="Arial"/>
              </a:rPr>
            </a:br>
            <a:r>
              <a:rPr lang="ko-KR" altLang="en-US" sz="1200" smtClean="0">
                <a:latin typeface="한컴산뜻돋움" pitchFamily="2" charset="-127"/>
                <a:ea typeface="한컴산뜻돋움" pitchFamily="2" charset="-127"/>
                <a:sym typeface="Arial"/>
              </a:rPr>
              <a:t/>
            </a:r>
            <a:br>
              <a:rPr lang="ko-KR" altLang="en-US" sz="1200" smtClean="0">
                <a:latin typeface="한컴산뜻돋움" pitchFamily="2" charset="-127"/>
                <a:ea typeface="한컴산뜻돋움" pitchFamily="2" charset="-127"/>
                <a:sym typeface="Arial"/>
              </a:rPr>
            </a:br>
            <a:endParaRPr lang="ko-KR" altLang="en-US" sz="1200" smtClean="0">
              <a:latin typeface="한컴산뜻돋움" pitchFamily="2" charset="-127"/>
              <a:ea typeface="한컴산뜻돋움" pitchFamily="2" charset="-127"/>
              <a:sym typeface="Arial"/>
            </a:endParaRPr>
          </a:p>
          <a:p>
            <a:pPr marR="0" lvl="0"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endParaRPr lang="en-US" altLang="ko-KR" sz="1200" dirty="0" smtClean="0">
              <a:latin typeface="한컴산뜻돋움" pitchFamily="2" charset="-127"/>
              <a:ea typeface="한컴산뜻돋움" pitchFamily="2" charset="-127"/>
              <a:sym typeface="Arial"/>
            </a:endParaRP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현재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네이버에서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운영하는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'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스마트스토어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'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가 자영업자들에게 꼭 필요한 마케팅 수단으로 대두되고 있다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.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스마트스토어는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2014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년까지 운영된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'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샵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N"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서비스가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' '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스토어팜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'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이라는 명칭을 거쳐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2018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년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'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스마트스토어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'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라는 이름으로 네이버에서 서비스되고 있는 쇼핑 플랫폼이다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.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현재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10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만명의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판매자가 스마트스토어를 통해 온라인 사업을 새롭게 시작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,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성장하고 있으며 이중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1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만명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이상이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연매출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1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억원을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넘어섰다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.</a:t>
            </a:r>
            <a:endParaRPr lang="ko-KR" altLang="en-US" sz="1200" dirty="0" smtClean="0">
              <a:latin typeface="한컴산뜻돋움" pitchFamily="2" charset="-127"/>
              <a:ea typeface="한컴산뜻돋움" pitchFamily="2" charset="-127"/>
              <a:sym typeface="Arial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A80A3-A08C-4AC2-A802-CF8E65C1B453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의미</a:t>
            </a:r>
            <a:r>
              <a:rPr lang="en-US" altLang="ko-KR" dirty="0" smtClean="0"/>
              <a:t>(</a:t>
            </a:r>
            <a:r>
              <a:rPr lang="ko-KR" altLang="en-US" dirty="0" smtClean="0"/>
              <a:t>주제</a:t>
            </a:r>
            <a:r>
              <a:rPr lang="en-US" altLang="ko-KR" dirty="0" smtClean="0"/>
              <a:t>) = </a:t>
            </a:r>
            <a:r>
              <a:rPr lang="ko-KR" altLang="en-US" dirty="0" smtClean="0"/>
              <a:t>기획의도 </a:t>
            </a:r>
            <a:r>
              <a:rPr lang="en-US" altLang="ko-KR" dirty="0" smtClean="0"/>
              <a:t>-&gt; ~</a:t>
            </a:r>
            <a:r>
              <a:rPr lang="ko-KR" altLang="en-US" dirty="0" smtClean="0"/>
              <a:t>로 구현</a:t>
            </a:r>
            <a:r>
              <a:rPr lang="en-US" altLang="ko-KR" dirty="0" smtClean="0"/>
              <a:t>(</a:t>
            </a:r>
            <a:r>
              <a:rPr lang="ko-KR" altLang="en-US" dirty="0" smtClean="0"/>
              <a:t>수행과제</a:t>
            </a:r>
            <a:r>
              <a:rPr lang="en-US" altLang="ko-KR" dirty="0" smtClean="0"/>
              <a:t>) : </a:t>
            </a:r>
            <a:r>
              <a:rPr lang="ko-KR" altLang="en-US" dirty="0" err="1" smtClean="0"/>
              <a:t>카테고리별</a:t>
            </a:r>
            <a:r>
              <a:rPr lang="ko-KR" altLang="en-US" dirty="0" smtClean="0"/>
              <a:t> 베스트 백</a:t>
            </a:r>
            <a:r>
              <a:rPr lang="en-US" altLang="ko-KR" dirty="0" smtClean="0"/>
              <a:t>/ </a:t>
            </a:r>
            <a:r>
              <a:rPr lang="ko-KR" altLang="en-US" dirty="0" smtClean="0"/>
              <a:t>프로그램개발</a:t>
            </a:r>
            <a:r>
              <a:rPr lang="en-US" altLang="ko-KR" dirty="0" smtClean="0"/>
              <a:t>(</a:t>
            </a:r>
            <a:r>
              <a:rPr lang="ko-KR" altLang="en-US" dirty="0" smtClean="0"/>
              <a:t>목표</a:t>
            </a:r>
            <a:r>
              <a:rPr lang="en-US" altLang="ko-KR" dirty="0" smtClean="0"/>
              <a:t>) </a:t>
            </a:r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A80A3-A08C-4AC2-A802-CF8E65C1B453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일반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만족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,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보통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,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불만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(3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점 척도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)</a:t>
            </a:r>
          </a:p>
          <a:p>
            <a:pPr algn="ctr"/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프리미엄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적극추천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,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추천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,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보통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,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추천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안함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(4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점 척도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A80A3-A08C-4AC2-A802-CF8E65C1B453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sz="1200" dirty="0" smtClean="0"/>
              <a:t>카테고리불문 공통적으로 자주 쓰이는 배제한 뒤 </a:t>
            </a:r>
            <a:r>
              <a:rPr lang="ko-KR" altLang="en-US" sz="1200" dirty="0" err="1" smtClean="0">
                <a:solidFill>
                  <a:srgbClr val="0000CC"/>
                </a:solidFill>
              </a:rPr>
              <a:t>카테고리별</a:t>
            </a:r>
            <a:r>
              <a:rPr lang="en-US" altLang="ko-KR" sz="1200" dirty="0" smtClean="0">
                <a:solidFill>
                  <a:srgbClr val="0000CC"/>
                </a:solidFill>
              </a:rPr>
              <a:t>, </a:t>
            </a:r>
            <a:r>
              <a:rPr lang="ko-KR" altLang="en-US" sz="1200" dirty="0" smtClean="0">
                <a:solidFill>
                  <a:srgbClr val="0000CC"/>
                </a:solidFill>
              </a:rPr>
              <a:t>만족도별로 비교적 뚜렷하게 구분되는 </a:t>
            </a:r>
            <a:r>
              <a:rPr lang="ko-KR" altLang="en-US" sz="1200" dirty="0" err="1" smtClean="0">
                <a:solidFill>
                  <a:srgbClr val="0000CC"/>
                </a:solidFill>
              </a:rPr>
              <a:t>워드클라우드</a:t>
            </a:r>
            <a:r>
              <a:rPr lang="ko-KR" altLang="en-US" sz="1200" dirty="0" err="1" smtClean="0"/>
              <a:t>를</a:t>
            </a:r>
            <a:r>
              <a:rPr lang="ko-KR" altLang="en-US" sz="1200" dirty="0" smtClean="0"/>
              <a:t> 얻을 수 있었다</a:t>
            </a:r>
            <a:r>
              <a:rPr lang="en-US" altLang="ko-KR" sz="1200" dirty="0" smtClean="0"/>
              <a:t>. </a:t>
            </a:r>
            <a:r>
              <a:rPr lang="ko-KR" altLang="en-US" sz="1200" dirty="0" smtClean="0"/>
              <a:t>뿐만 아니라 카테고리별로 주요히트상품은 어떤 것이 있으며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만족도를 결정하는 차별화된 키워드는 무엇인지 확인할 수 있었다</a:t>
            </a:r>
            <a:r>
              <a:rPr lang="en-US" altLang="ko-KR" sz="1200" dirty="0" smtClean="0"/>
              <a:t>.</a:t>
            </a:r>
          </a:p>
          <a:p>
            <a:endParaRPr lang="en-US" altLang="ko-KR" sz="1200" dirty="0" smtClean="0"/>
          </a:p>
          <a:p>
            <a:r>
              <a:rPr lang="ko-KR" altLang="en-US" sz="1200" dirty="0" smtClean="0"/>
              <a:t>또한 </a:t>
            </a:r>
            <a:r>
              <a:rPr lang="ko-KR" altLang="en-US" sz="1200" dirty="0" smtClean="0">
                <a:solidFill>
                  <a:srgbClr val="0000CC"/>
                </a:solidFill>
              </a:rPr>
              <a:t>소비자반응분석 프로그램을 개발</a:t>
            </a:r>
            <a:r>
              <a:rPr lang="ko-KR" altLang="en-US" sz="1200" dirty="0" smtClean="0"/>
              <a:t>함으로써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분석대상인 </a:t>
            </a:r>
            <a:r>
              <a:rPr lang="ko-KR" altLang="en-US" sz="1200" dirty="0" err="1" smtClean="0"/>
              <a:t>카테고리별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BEST100 </a:t>
            </a:r>
            <a:r>
              <a:rPr lang="ko-KR" altLang="en-US" sz="1200" dirty="0" smtClean="0"/>
              <a:t>상품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이외에도 판매자가 특정상품에 대해 클릭 한번으로 간편하게 소비자반응정보를 획득할 수 있도록 하였다</a:t>
            </a:r>
            <a:r>
              <a:rPr lang="en-US" altLang="ko-KR" sz="1200" dirty="0" smtClean="0"/>
              <a:t>.</a:t>
            </a:r>
          </a:p>
          <a:p>
            <a:endParaRPr lang="en-US" altLang="ko-KR" sz="1200" dirty="0" smtClean="0"/>
          </a:p>
          <a:p>
            <a:r>
              <a:rPr lang="ko-KR" altLang="en-US" sz="1200" dirty="0" smtClean="0"/>
              <a:t>이러한 카테고리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만족도별 분석결과를 토대로 </a:t>
            </a:r>
            <a:r>
              <a:rPr lang="ko-KR" altLang="en-US" sz="1200" dirty="0" err="1" smtClean="0"/>
              <a:t>스토어팜</a:t>
            </a:r>
            <a:r>
              <a:rPr lang="ko-KR" altLang="en-US" sz="1200" dirty="0" smtClean="0"/>
              <a:t> 판매자가 히트상품의 </a:t>
            </a:r>
            <a:r>
              <a:rPr lang="ko-KR" altLang="en-US" sz="1200" dirty="0" err="1" smtClean="0"/>
              <a:t>구매평과</a:t>
            </a:r>
            <a:r>
              <a:rPr lang="ko-KR" altLang="en-US" sz="1200" dirty="0" smtClean="0"/>
              <a:t> 특정판매상품의 </a:t>
            </a:r>
            <a:r>
              <a:rPr lang="ko-KR" altLang="en-US" sz="1200" dirty="0" err="1" smtClean="0"/>
              <a:t>구매평을</a:t>
            </a:r>
            <a:r>
              <a:rPr lang="ko-KR" altLang="en-US" sz="1200" dirty="0" smtClean="0"/>
              <a:t> 비교하여 </a:t>
            </a:r>
            <a:r>
              <a:rPr lang="ko-KR" altLang="en-US" sz="1200" dirty="0" smtClean="0">
                <a:solidFill>
                  <a:srgbClr val="0000CC"/>
                </a:solidFill>
              </a:rPr>
              <a:t>판매관련 피드백</a:t>
            </a:r>
            <a:r>
              <a:rPr lang="ko-KR" altLang="en-US" sz="1200" dirty="0" smtClean="0"/>
              <a:t>을 얻을 수 있으며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신상품 출시 전</a:t>
            </a:r>
            <a:r>
              <a:rPr lang="en-US" altLang="ko-KR" sz="1200" dirty="0" smtClean="0"/>
              <a:t> </a:t>
            </a:r>
            <a:r>
              <a:rPr lang="ko-KR" altLang="en-US" sz="1200" dirty="0" err="1" smtClean="0"/>
              <a:t>해당상품군의</a:t>
            </a:r>
            <a:r>
              <a:rPr lang="ko-KR" altLang="en-US" sz="1200" dirty="0" smtClean="0"/>
              <a:t> </a:t>
            </a:r>
            <a:r>
              <a:rPr lang="ko-KR" altLang="en-US" sz="1200" dirty="0" smtClean="0">
                <a:solidFill>
                  <a:srgbClr val="0000CC"/>
                </a:solidFill>
              </a:rPr>
              <a:t>소비자반응을 탐색</a:t>
            </a:r>
            <a:r>
              <a:rPr lang="ko-KR" altLang="en-US" sz="1200" dirty="0" smtClean="0"/>
              <a:t>해 볼 수 있다</a:t>
            </a:r>
            <a:r>
              <a:rPr lang="en-US" altLang="ko-KR" sz="1200" dirty="0" smtClean="0"/>
              <a:t>.</a:t>
            </a:r>
          </a:p>
          <a:p>
            <a:endParaRPr lang="en-US" altLang="ko-KR" sz="1200" dirty="0" smtClean="0"/>
          </a:p>
          <a:p>
            <a:r>
              <a:rPr lang="ko-KR" altLang="en-US" sz="1200" dirty="0" smtClean="0"/>
              <a:t>예를 들어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가구</a:t>
            </a:r>
            <a:r>
              <a:rPr lang="en-US" altLang="ko-KR" sz="1200" dirty="0" smtClean="0"/>
              <a:t>/</a:t>
            </a:r>
            <a:r>
              <a:rPr lang="ko-KR" altLang="en-US" sz="1200" dirty="0" smtClean="0"/>
              <a:t>인테리어 </a:t>
            </a:r>
            <a:r>
              <a:rPr lang="ko-KR" altLang="en-US" sz="1200" dirty="0" err="1" smtClean="0"/>
              <a:t>스토어팜</a:t>
            </a:r>
            <a:r>
              <a:rPr lang="ko-KR" altLang="en-US" sz="1200" dirty="0" smtClean="0"/>
              <a:t> 판매자라면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가구</a:t>
            </a:r>
            <a:r>
              <a:rPr lang="en-US" altLang="ko-KR" sz="1200" dirty="0" smtClean="0"/>
              <a:t>/</a:t>
            </a:r>
            <a:r>
              <a:rPr lang="ko-KR" altLang="en-US" sz="1200" dirty="0" smtClean="0"/>
              <a:t>인테리어 </a:t>
            </a:r>
            <a:r>
              <a:rPr lang="ko-KR" altLang="en-US" sz="1200" dirty="0" err="1" smtClean="0"/>
              <a:t>구매평</a:t>
            </a:r>
            <a:r>
              <a:rPr lang="ko-KR" altLang="en-US" sz="1200" dirty="0" smtClean="0"/>
              <a:t> 빈도분석을 통하여 소비자가 의자나 조립식가구에 대해 수요가 높으며 색상과 가격특성 외에도 냄새특성</a:t>
            </a:r>
            <a:r>
              <a:rPr lang="en-US" altLang="ko-KR" sz="1200" dirty="0" smtClean="0"/>
              <a:t>(</a:t>
            </a:r>
            <a:r>
              <a:rPr lang="ko-KR" altLang="en-US" sz="1200" dirty="0" smtClean="0"/>
              <a:t>가구냄새</a:t>
            </a:r>
            <a:r>
              <a:rPr lang="en-US" altLang="ko-KR" sz="1200" dirty="0" smtClean="0"/>
              <a:t>)</a:t>
            </a:r>
            <a:r>
              <a:rPr lang="ko-KR" altLang="en-US" sz="1200" dirty="0" smtClean="0"/>
              <a:t>이 만족도를 결정하는 주요요인임을 고려하여 </a:t>
            </a:r>
            <a:r>
              <a:rPr lang="ko-KR" altLang="en-US" sz="1200" dirty="0" smtClean="0">
                <a:solidFill>
                  <a:srgbClr val="0000CC"/>
                </a:solidFill>
              </a:rPr>
              <a:t>판매전략이나 신제품 런칭계획을 수립하는데 참고</a:t>
            </a:r>
            <a:r>
              <a:rPr lang="ko-KR" altLang="en-US" sz="1200" dirty="0" smtClean="0"/>
              <a:t>할 수 있다</a:t>
            </a:r>
            <a:r>
              <a:rPr lang="en-US" altLang="ko-KR" sz="1200" dirty="0" smtClean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A80A3-A08C-4AC2-A802-CF8E65C1B453}" type="slidenum">
              <a:rPr lang="ko-KR" altLang="en-US" smtClean="0"/>
              <a:pPr/>
              <a:t>42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>
              <a:buFont typeface="Arial" pitchFamily="34" charset="0"/>
              <a:buChar char="•"/>
            </a:pPr>
            <a:r>
              <a:rPr lang="en-US" altLang="ko-KR" sz="1200" dirty="0" smtClean="0">
                <a:solidFill>
                  <a:srgbClr val="0000CC"/>
                </a:solidFill>
              </a:rPr>
              <a:t> </a:t>
            </a:r>
            <a:r>
              <a:rPr lang="ko-KR" altLang="en-US" sz="1200" b="1" dirty="0" err="1" smtClean="0">
                <a:solidFill>
                  <a:srgbClr val="0000CC"/>
                </a:solidFill>
              </a:rPr>
              <a:t>스토어팜</a:t>
            </a:r>
            <a:r>
              <a:rPr lang="ko-KR" altLang="en-US" sz="1200" b="1" dirty="0" smtClean="0">
                <a:solidFill>
                  <a:srgbClr val="0000CC"/>
                </a:solidFill>
              </a:rPr>
              <a:t> </a:t>
            </a:r>
            <a:r>
              <a:rPr lang="ko-KR" altLang="en-US" sz="1200" b="1" dirty="0" err="1" smtClean="0">
                <a:solidFill>
                  <a:srgbClr val="0000CC"/>
                </a:solidFill>
              </a:rPr>
              <a:t>크롤링</a:t>
            </a:r>
            <a:r>
              <a:rPr lang="ko-KR" altLang="en-US" sz="1200" b="1" dirty="0" smtClean="0">
                <a:solidFill>
                  <a:srgbClr val="0000CC"/>
                </a:solidFill>
              </a:rPr>
              <a:t> 구매평수 제한</a:t>
            </a:r>
            <a:endParaRPr lang="en-US" altLang="ko-KR" sz="1200" dirty="0" smtClean="0">
              <a:solidFill>
                <a:srgbClr val="0000CC"/>
              </a:solidFill>
            </a:endParaRPr>
          </a:p>
          <a:p>
            <a:r>
              <a:rPr lang="ko-KR" altLang="en-US" sz="1200" dirty="0" smtClean="0"/>
              <a:t> </a:t>
            </a:r>
            <a:r>
              <a:rPr lang="en-US" altLang="ko-KR" sz="1200" dirty="0" smtClean="0"/>
              <a:t> </a:t>
            </a:r>
            <a:r>
              <a:rPr lang="ko-KR" altLang="en-US" sz="1200" dirty="0" err="1" smtClean="0"/>
              <a:t>트래픽과다</a:t>
            </a:r>
            <a:r>
              <a:rPr lang="ko-KR" altLang="en-US" sz="1200" dirty="0" smtClean="0"/>
              <a:t> 이유로 </a:t>
            </a:r>
            <a:r>
              <a:rPr lang="en-US" altLang="ko-KR" sz="1200" dirty="0" smtClean="0"/>
              <a:t>1</a:t>
            </a:r>
            <a:r>
              <a:rPr lang="ko-KR" altLang="en-US" sz="1200" dirty="0" smtClean="0"/>
              <a:t>회 </a:t>
            </a:r>
            <a:r>
              <a:rPr lang="en-US" altLang="ko-KR" sz="1200" dirty="0" smtClean="0"/>
              <a:t>URL</a:t>
            </a:r>
            <a:r>
              <a:rPr lang="ko-KR" altLang="en-US" sz="1200" dirty="0" smtClean="0"/>
              <a:t>접근 시 </a:t>
            </a:r>
            <a:r>
              <a:rPr lang="ko-KR" altLang="en-US" sz="1200" dirty="0" err="1" smtClean="0"/>
              <a:t>크롤링할</a:t>
            </a:r>
            <a:r>
              <a:rPr lang="ko-KR" altLang="en-US" sz="1200" dirty="0" smtClean="0"/>
              <a:t> 수 있는 </a:t>
            </a:r>
            <a:r>
              <a:rPr lang="ko-KR" altLang="en-US" sz="1200" dirty="0" err="1" smtClean="0"/>
              <a:t>구매평</a:t>
            </a:r>
            <a:r>
              <a:rPr lang="ko-KR" altLang="en-US" sz="1200" dirty="0" smtClean="0"/>
              <a:t> 수 </a:t>
            </a:r>
            <a:r>
              <a:rPr lang="en-US" altLang="ko-KR" sz="1200" dirty="0" smtClean="0"/>
              <a:t>1,000</a:t>
            </a:r>
            <a:r>
              <a:rPr lang="ko-KR" altLang="en-US" sz="1200" dirty="0" smtClean="0"/>
              <a:t>개로 제한</a:t>
            </a:r>
            <a:r>
              <a:rPr lang="en-US" altLang="ko-KR" sz="1200" dirty="0" smtClean="0"/>
              <a:t>.</a:t>
            </a:r>
            <a:r>
              <a:rPr lang="ko-KR" altLang="en-US" sz="1200" dirty="0" smtClean="0"/>
              <a:t> 일부</a:t>
            </a:r>
            <a:endParaRPr lang="en-US" altLang="ko-KR" sz="1200" dirty="0" smtClean="0"/>
          </a:p>
          <a:p>
            <a:r>
              <a:rPr lang="ko-KR" altLang="en-US" sz="1200" dirty="0" smtClean="0"/>
              <a:t>  히트상품은 </a:t>
            </a:r>
            <a:r>
              <a:rPr lang="ko-KR" altLang="en-US" sz="1200" dirty="0" err="1" smtClean="0"/>
              <a:t>댓글이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수천개</a:t>
            </a:r>
            <a:r>
              <a:rPr lang="ko-KR" altLang="en-US" sz="1200" dirty="0" smtClean="0"/>
              <a:t> 이상인 경우가 있어 </a:t>
            </a:r>
            <a:r>
              <a:rPr lang="ko-KR" altLang="en-US" sz="1200" dirty="0" err="1" smtClean="0"/>
              <a:t>데이터양</a:t>
            </a:r>
            <a:r>
              <a:rPr lang="en-US" altLang="ko-KR" sz="1200" dirty="0" smtClean="0"/>
              <a:t>(volume) </a:t>
            </a:r>
            <a:r>
              <a:rPr lang="ko-KR" altLang="en-US" sz="1200" dirty="0" smtClean="0"/>
              <a:t>확보에 어려움</a:t>
            </a:r>
            <a:endParaRPr lang="en-US" altLang="ko-KR" sz="1200" dirty="0" smtClean="0"/>
          </a:p>
          <a:p>
            <a:r>
              <a:rPr lang="ko-KR" altLang="en-US" sz="1200" b="1" dirty="0" smtClean="0"/>
              <a:t>  ☞ </a:t>
            </a:r>
            <a:r>
              <a:rPr lang="ko-KR" altLang="en-US" sz="1200" dirty="0" err="1" smtClean="0"/>
              <a:t>향후보완계획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: </a:t>
            </a:r>
            <a:r>
              <a:rPr lang="ko-KR" altLang="en-US" sz="1200" dirty="0" err="1" smtClean="0"/>
              <a:t>네이버쇼핑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API</a:t>
            </a:r>
            <a:r>
              <a:rPr lang="ko-KR" altLang="en-US" sz="1200" dirty="0" smtClean="0"/>
              <a:t>권한 획득하여 </a:t>
            </a:r>
            <a:r>
              <a:rPr lang="ko-KR" altLang="en-US" sz="1200" dirty="0" err="1" smtClean="0"/>
              <a:t>트래픽제한</a:t>
            </a:r>
            <a:r>
              <a:rPr lang="ko-KR" altLang="en-US" sz="1200" dirty="0" smtClean="0"/>
              <a:t> 회피</a:t>
            </a:r>
            <a:r>
              <a:rPr lang="en-US" altLang="ko-KR" sz="1200" dirty="0" smtClean="0"/>
              <a:t> </a:t>
            </a:r>
          </a:p>
          <a:p>
            <a:endParaRPr lang="en-US" altLang="ko-KR" sz="1200" dirty="0" smtClean="0"/>
          </a:p>
          <a:p>
            <a:pPr>
              <a:buFont typeface="Arial" pitchFamily="34" charset="0"/>
              <a:buChar char="•"/>
            </a:pPr>
            <a:r>
              <a:rPr lang="en-US" altLang="ko-KR" sz="1200" b="1" dirty="0" smtClean="0">
                <a:solidFill>
                  <a:srgbClr val="0000CC"/>
                </a:solidFill>
              </a:rPr>
              <a:t> </a:t>
            </a:r>
            <a:r>
              <a:rPr lang="ko-KR" altLang="en-US" sz="1200" b="1" dirty="0" smtClean="0">
                <a:solidFill>
                  <a:srgbClr val="0000CC"/>
                </a:solidFill>
              </a:rPr>
              <a:t>웹 </a:t>
            </a:r>
            <a:r>
              <a:rPr lang="ko-KR" altLang="en-US" sz="1200" b="1" dirty="0" err="1" smtClean="0">
                <a:solidFill>
                  <a:srgbClr val="0000CC"/>
                </a:solidFill>
              </a:rPr>
              <a:t>크롤링</a:t>
            </a:r>
            <a:r>
              <a:rPr lang="ko-KR" altLang="en-US" sz="1200" b="1" dirty="0" smtClean="0">
                <a:solidFill>
                  <a:srgbClr val="0000CC"/>
                </a:solidFill>
              </a:rPr>
              <a:t> 자동화</a:t>
            </a:r>
            <a:endParaRPr lang="en-US" altLang="ko-KR" sz="1200" b="1" dirty="0" smtClean="0">
              <a:solidFill>
                <a:srgbClr val="0000CC"/>
              </a:solidFill>
            </a:endParaRPr>
          </a:p>
          <a:p>
            <a:r>
              <a:rPr lang="ko-KR" altLang="en-US" sz="1200" dirty="0" smtClean="0"/>
              <a:t>  상품별로 일일이 </a:t>
            </a:r>
            <a:r>
              <a:rPr lang="en-US" altLang="ko-KR" sz="1200" dirty="0" smtClean="0"/>
              <a:t>URL</a:t>
            </a:r>
            <a:r>
              <a:rPr lang="ko-KR" altLang="en-US" sz="1200" dirty="0" smtClean="0"/>
              <a:t>을 입력하여 크롤링을 함으로써 데이터수집단계 작업시간 증가</a:t>
            </a:r>
            <a:endParaRPr lang="en-US" altLang="ko-KR" sz="1200" dirty="0" smtClean="0"/>
          </a:p>
          <a:p>
            <a:r>
              <a:rPr lang="ko-KR" altLang="en-US" sz="1200" dirty="0" smtClean="0"/>
              <a:t> </a:t>
            </a:r>
            <a:r>
              <a:rPr lang="ko-KR" altLang="en-US" sz="1200" b="1" dirty="0" smtClean="0"/>
              <a:t>☞ </a:t>
            </a:r>
            <a:r>
              <a:rPr lang="ko-KR" altLang="en-US" sz="1200" dirty="0" err="1" smtClean="0"/>
              <a:t>향후보완계획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코딩 시 </a:t>
            </a:r>
            <a:r>
              <a:rPr lang="ko-KR" altLang="en-US" sz="1200" dirty="0" err="1" smtClean="0"/>
              <a:t>페이징기능</a:t>
            </a:r>
            <a:r>
              <a:rPr lang="en-US" altLang="ko-KR" sz="1200" dirty="0" smtClean="0"/>
              <a:t>?</a:t>
            </a:r>
            <a:r>
              <a:rPr lang="ko-KR" altLang="en-US" sz="1200" dirty="0" smtClean="0"/>
              <a:t>을 추가하여 카테고리별 </a:t>
            </a:r>
            <a:r>
              <a:rPr lang="ko-KR" altLang="en-US" sz="1200" dirty="0" err="1" smtClean="0"/>
              <a:t>크롤링</a:t>
            </a:r>
            <a:r>
              <a:rPr lang="ko-KR" altLang="en-US" sz="1200" dirty="0" smtClean="0"/>
              <a:t> 자동화 구현</a:t>
            </a:r>
            <a:endParaRPr lang="en-US" altLang="ko-KR" sz="1200" dirty="0" smtClean="0"/>
          </a:p>
          <a:p>
            <a:endParaRPr lang="en-US" altLang="ko-KR" sz="1200" b="1" dirty="0" smtClean="0">
              <a:solidFill>
                <a:srgbClr val="0000CC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altLang="ko-KR" sz="1200" b="1" dirty="0" smtClean="0">
                <a:solidFill>
                  <a:srgbClr val="0000CC"/>
                </a:solidFill>
              </a:rPr>
              <a:t> KOSAC </a:t>
            </a:r>
            <a:r>
              <a:rPr lang="ko-KR" altLang="en-US" sz="1200" b="1" dirty="0" smtClean="0">
                <a:solidFill>
                  <a:srgbClr val="0000CC"/>
                </a:solidFill>
              </a:rPr>
              <a:t>감성사전 부정어 처리</a:t>
            </a:r>
            <a:endParaRPr lang="en-US" altLang="ko-KR" sz="1200" b="1" dirty="0" smtClean="0">
              <a:solidFill>
                <a:srgbClr val="0000CC"/>
              </a:solidFill>
            </a:endParaRPr>
          </a:p>
          <a:p>
            <a:r>
              <a:rPr lang="ko-KR" altLang="en-US" sz="1200" dirty="0" smtClean="0"/>
              <a:t>  </a:t>
            </a:r>
            <a:r>
              <a:rPr lang="ko-KR" altLang="en-US" sz="1200" dirty="0" err="1" smtClean="0"/>
              <a:t>긍정어</a:t>
            </a:r>
            <a:r>
              <a:rPr lang="en-US" altLang="ko-KR" sz="1200" dirty="0" smtClean="0"/>
              <a:t>, </a:t>
            </a:r>
            <a:r>
              <a:rPr lang="ko-KR" altLang="en-US" sz="1200" dirty="0" err="1" smtClean="0"/>
              <a:t>중립어와</a:t>
            </a:r>
            <a:r>
              <a:rPr lang="ko-KR" altLang="en-US" sz="1200" dirty="0" smtClean="0"/>
              <a:t> 비교하여 부정어의 </a:t>
            </a:r>
            <a:r>
              <a:rPr lang="ko-KR" altLang="en-US" sz="1200" dirty="0" err="1" smtClean="0"/>
              <a:t>구매평</a:t>
            </a:r>
            <a:r>
              <a:rPr lang="ko-KR" altLang="en-US" sz="1200" dirty="0" smtClean="0"/>
              <a:t> 데이터 부족</a:t>
            </a:r>
            <a:r>
              <a:rPr lang="en-US" altLang="ko-KR" sz="1200" dirty="0" smtClean="0"/>
              <a:t>, KOSAC</a:t>
            </a:r>
            <a:r>
              <a:rPr lang="ko-KR" altLang="en-US" sz="1200" dirty="0" smtClean="0"/>
              <a:t>사전 알고리즘 한계 등</a:t>
            </a:r>
            <a:endParaRPr lang="en-US" altLang="ko-KR" sz="1200" dirty="0" smtClean="0"/>
          </a:p>
          <a:p>
            <a:r>
              <a:rPr lang="ko-KR" altLang="en-US" sz="1200" dirty="0" smtClean="0"/>
              <a:t> </a:t>
            </a:r>
            <a:r>
              <a:rPr lang="ko-KR" altLang="en-US" sz="1200" b="1" dirty="0" smtClean="0"/>
              <a:t>☞ </a:t>
            </a:r>
            <a:r>
              <a:rPr lang="ko-KR" altLang="en-US" sz="1200" dirty="0" err="1" smtClean="0"/>
              <a:t>향후보완계획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만족도가 </a:t>
            </a:r>
            <a:r>
              <a:rPr lang="en-US" altLang="ko-KR" sz="1200" dirty="0" smtClean="0"/>
              <a:t>‘</a:t>
            </a:r>
            <a:r>
              <a:rPr lang="ko-KR" altLang="en-US" sz="1200" dirty="0" smtClean="0"/>
              <a:t>불만</a:t>
            </a:r>
            <a:r>
              <a:rPr lang="en-US" altLang="ko-KR" sz="1200" dirty="0" smtClean="0"/>
              <a:t>’</a:t>
            </a:r>
            <a:r>
              <a:rPr lang="ko-KR" altLang="en-US" sz="1200" dirty="0" smtClean="0"/>
              <a:t>인 구매평 수집확대 및</a:t>
            </a:r>
            <a:r>
              <a:rPr lang="en-US" altLang="ko-KR" sz="1200" dirty="0" smtClean="0"/>
              <a:t> KOSAC</a:t>
            </a:r>
            <a:r>
              <a:rPr lang="ko-KR" altLang="en-US" sz="1200" dirty="0" smtClean="0"/>
              <a:t>사전 알고리즘 개선</a:t>
            </a:r>
            <a:endParaRPr lang="en-US" altLang="ko-KR" sz="1200" dirty="0" smtClean="0"/>
          </a:p>
          <a:p>
            <a:endParaRPr lang="en-US" altLang="ko-KR" sz="1200" dirty="0" smtClean="0"/>
          </a:p>
          <a:p>
            <a:pPr>
              <a:buFont typeface="Arial" pitchFamily="34" charset="0"/>
              <a:buChar char="•"/>
            </a:pPr>
            <a:r>
              <a:rPr lang="en-US" altLang="ko-KR" sz="1200" b="1" dirty="0" smtClean="0">
                <a:solidFill>
                  <a:srgbClr val="0000CC"/>
                </a:solidFill>
              </a:rPr>
              <a:t> </a:t>
            </a:r>
            <a:r>
              <a:rPr lang="ko-KR" altLang="en-US" sz="1200" b="1" dirty="0" smtClean="0">
                <a:solidFill>
                  <a:srgbClr val="0000CC"/>
                </a:solidFill>
              </a:rPr>
              <a:t>판매량정보 등 활용정보 부족</a:t>
            </a:r>
            <a:endParaRPr lang="en-US" altLang="ko-KR" sz="1200" b="1" dirty="0" smtClean="0">
              <a:solidFill>
                <a:srgbClr val="0000CC"/>
              </a:solidFill>
            </a:endParaRPr>
          </a:p>
          <a:p>
            <a:r>
              <a:rPr lang="ko-KR" altLang="en-US" sz="1200" dirty="0" smtClean="0"/>
              <a:t>  판매상품에 대해 판매량과 </a:t>
            </a:r>
            <a:r>
              <a:rPr lang="ko-KR" altLang="en-US" sz="1200" dirty="0" err="1" smtClean="0"/>
              <a:t>클릭수를</a:t>
            </a:r>
            <a:r>
              <a:rPr lang="ko-KR" altLang="en-US" sz="1200" dirty="0" smtClean="0"/>
              <a:t> 통한 인기순위만 제공하고 있어 수치적인 분석결과</a:t>
            </a:r>
            <a:endParaRPr lang="en-US" altLang="ko-KR" sz="1200" dirty="0" smtClean="0"/>
          </a:p>
          <a:p>
            <a:r>
              <a:rPr lang="ko-KR" altLang="en-US" sz="1200" dirty="0" smtClean="0"/>
              <a:t>  도출에 한계</a:t>
            </a:r>
            <a:endParaRPr lang="en-US" altLang="ko-KR" sz="1200" dirty="0" smtClean="0"/>
          </a:p>
          <a:p>
            <a:r>
              <a:rPr lang="ko-KR" altLang="en-US" sz="1200" dirty="0" smtClean="0"/>
              <a:t> </a:t>
            </a:r>
            <a:r>
              <a:rPr lang="ko-KR" altLang="en-US" sz="1200" b="1" dirty="0" smtClean="0"/>
              <a:t>☞ </a:t>
            </a:r>
            <a:r>
              <a:rPr lang="ko-KR" altLang="en-US" sz="1200" dirty="0" err="1" smtClean="0"/>
              <a:t>향후보완계획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: </a:t>
            </a:r>
            <a:r>
              <a:rPr lang="ko-KR" altLang="en-US" sz="1200" dirty="0" err="1" smtClean="0"/>
              <a:t>네이버쇼핑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API</a:t>
            </a:r>
            <a:r>
              <a:rPr lang="ko-KR" altLang="en-US" sz="1200" dirty="0" smtClean="0"/>
              <a:t>권한 개선요구 및 현업프로젝트 수행 시 판매량정보</a:t>
            </a:r>
            <a:endParaRPr lang="en-US" altLang="ko-KR" sz="1200" dirty="0" smtClean="0"/>
          </a:p>
          <a:p>
            <a:r>
              <a:rPr lang="en-US" altLang="ko-KR" sz="1200" dirty="0" smtClean="0"/>
              <a:t>                      </a:t>
            </a:r>
            <a:r>
              <a:rPr lang="ko-KR" altLang="en-US" sz="1200" dirty="0" smtClean="0"/>
              <a:t>  요청 </a:t>
            </a:r>
            <a:endParaRPr lang="en-US" altLang="ko-KR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A80A3-A08C-4AC2-A802-CF8E65C1B453}" type="slidenum">
              <a:rPr lang="ko-KR" altLang="en-US" smtClean="0"/>
              <a:pPr/>
              <a:t>43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775362"/>
            <a:ext cx="7772400" cy="1225021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285720" y="5214955"/>
            <a:ext cx="500034" cy="304271"/>
          </a:xfrm>
          <a:prstGeom prst="rect">
            <a:avLst/>
          </a:prstGeom>
        </p:spPr>
        <p:txBody>
          <a:bodyPr/>
          <a:lstStyle>
            <a:lvl1pPr>
              <a:defRPr sz="900">
                <a:latin typeface="한컴산뜻돋움" pitchFamily="2" charset="-127"/>
                <a:ea typeface="한컴산뜻돋움" pitchFamily="2" charset="-127"/>
              </a:defRPr>
            </a:lvl1pPr>
          </a:lstStyle>
          <a:p>
            <a:fld id="{5152EF42-85B4-414C-ADAE-69FF8A8F24F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285720" y="5214955"/>
            <a:ext cx="500034" cy="304271"/>
          </a:xfrm>
          <a:prstGeom prst="rect">
            <a:avLst/>
          </a:prstGeom>
        </p:spPr>
        <p:txBody>
          <a:bodyPr/>
          <a:lstStyle>
            <a:lvl1pPr>
              <a:defRPr sz="900">
                <a:latin typeface="한컴산뜻돋움" pitchFamily="2" charset="-127"/>
                <a:ea typeface="한컴산뜻돋움" pitchFamily="2" charset="-127"/>
              </a:defRPr>
            </a:lvl1pPr>
          </a:lstStyle>
          <a:p>
            <a:fld id="{5152EF42-85B4-414C-ADAE-69FF8A8F24F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285720" y="5214955"/>
            <a:ext cx="500034" cy="304271"/>
          </a:xfrm>
          <a:prstGeom prst="rect">
            <a:avLst/>
          </a:prstGeom>
        </p:spPr>
        <p:txBody>
          <a:bodyPr/>
          <a:lstStyle>
            <a:lvl1pPr>
              <a:defRPr sz="900">
                <a:latin typeface="한컴산뜻돋움" pitchFamily="2" charset="-127"/>
                <a:ea typeface="한컴산뜻돋움" pitchFamily="2" charset="-127"/>
              </a:defRPr>
            </a:lvl1pPr>
          </a:lstStyle>
          <a:p>
            <a:fld id="{5152EF42-85B4-414C-ADAE-69FF8A8F24F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285720" y="5214955"/>
            <a:ext cx="500034" cy="304271"/>
          </a:xfrm>
          <a:prstGeom prst="rect">
            <a:avLst/>
          </a:prstGeom>
        </p:spPr>
        <p:txBody>
          <a:bodyPr/>
          <a:lstStyle>
            <a:lvl1pPr>
              <a:defRPr sz="900">
                <a:latin typeface="한컴산뜻돋움" pitchFamily="2" charset="-127"/>
                <a:ea typeface="한컴산뜻돋움" pitchFamily="2" charset="-127"/>
              </a:defRPr>
            </a:lvl1pPr>
          </a:lstStyle>
          <a:p>
            <a:fld id="{5152EF42-85B4-414C-ADAE-69FF8A8F24F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285720" y="5214955"/>
            <a:ext cx="500034" cy="304271"/>
          </a:xfrm>
          <a:prstGeom prst="rect">
            <a:avLst/>
          </a:prstGeom>
        </p:spPr>
        <p:txBody>
          <a:bodyPr/>
          <a:lstStyle>
            <a:lvl1pPr>
              <a:defRPr sz="900">
                <a:latin typeface="한컴산뜻돋움" pitchFamily="2" charset="-127"/>
                <a:ea typeface="한컴산뜻돋움" pitchFamily="2" charset="-127"/>
              </a:defRPr>
            </a:lvl1pPr>
          </a:lstStyle>
          <a:p>
            <a:fld id="{5152EF42-85B4-414C-ADAE-69FF8A8F24F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285720" y="5214955"/>
            <a:ext cx="500034" cy="304271"/>
          </a:xfrm>
          <a:prstGeom prst="rect">
            <a:avLst/>
          </a:prstGeom>
        </p:spPr>
        <p:txBody>
          <a:bodyPr/>
          <a:lstStyle>
            <a:lvl1pPr>
              <a:defRPr sz="900">
                <a:latin typeface="한컴산뜻돋움" pitchFamily="2" charset="-127"/>
                <a:ea typeface="한컴산뜻돋움" pitchFamily="2" charset="-127"/>
              </a:defRPr>
            </a:lvl1pPr>
          </a:lstStyle>
          <a:p>
            <a:fld id="{5152EF42-85B4-414C-ADAE-69FF8A8F24F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2" y="227541"/>
            <a:ext cx="3008313" cy="9683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27544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2" y="1195920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5296960"/>
            <a:ext cx="2895600" cy="304271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285720" y="5214955"/>
            <a:ext cx="500034" cy="304271"/>
          </a:xfrm>
          <a:prstGeom prst="rect">
            <a:avLst/>
          </a:prstGeom>
        </p:spPr>
        <p:txBody>
          <a:bodyPr/>
          <a:lstStyle>
            <a:lvl1pPr>
              <a:defRPr sz="900">
                <a:latin typeface="한컴산뜻돋움" pitchFamily="2" charset="-127"/>
                <a:ea typeface="한컴산뜻돋움" pitchFamily="2" charset="-127"/>
              </a:defRPr>
            </a:lvl1pPr>
          </a:lstStyle>
          <a:p>
            <a:fld id="{5152EF42-85B4-414C-ADAE-69FF8A8F24F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472788"/>
            <a:ext cx="5486400" cy="6707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5296960"/>
            <a:ext cx="2895600" cy="304271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285720" y="5214955"/>
            <a:ext cx="500034" cy="304271"/>
          </a:xfrm>
          <a:prstGeom prst="rect">
            <a:avLst/>
          </a:prstGeom>
        </p:spPr>
        <p:txBody>
          <a:bodyPr/>
          <a:lstStyle>
            <a:lvl1pPr>
              <a:defRPr sz="900">
                <a:latin typeface="한컴산뜻돋움" pitchFamily="2" charset="-127"/>
                <a:ea typeface="한컴산뜻돋움" pitchFamily="2" charset="-127"/>
              </a:defRPr>
            </a:lvl1pPr>
          </a:lstStyle>
          <a:p>
            <a:fld id="{5152EF42-85B4-414C-ADAE-69FF8A8F24F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5296960"/>
            <a:ext cx="2895600" cy="304271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 txBox="1">
            <a:spLocks/>
          </p:cNvSpPr>
          <p:nvPr userDrawn="1"/>
        </p:nvSpPr>
        <p:spPr>
          <a:xfrm>
            <a:off x="285720" y="5214955"/>
            <a:ext cx="500034" cy="304271"/>
          </a:xfrm>
          <a:prstGeom prst="rect">
            <a:avLst/>
          </a:prstGeom>
        </p:spPr>
        <p:txBody>
          <a:bodyPr/>
          <a:lstStyle>
            <a:lvl1pPr>
              <a:defRPr sz="900">
                <a:latin typeface="한컴산뜻돋움" pitchFamily="2" charset="-127"/>
                <a:ea typeface="한컴산뜻돋움" pitchFamily="2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152EF42-85B4-414C-ADAE-69FF8A8F24FD}" type="slidenum">
              <a:rPr kumimoji="0" lang="ko-KR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한컴산뜻돋움" pitchFamily="2" charset="-127"/>
                <a:ea typeface="한컴산뜻돋움" pitchFamily="2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한컴산뜻돋움" pitchFamily="2" charset="-127"/>
              <a:ea typeface="한컴산뜻돋움" pitchFamily="2" charset="-127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42844" y="5351187"/>
            <a:ext cx="500034" cy="304271"/>
          </a:xfrm>
          <a:prstGeom prst="rect">
            <a:avLst/>
          </a:prstGeom>
        </p:spPr>
        <p:txBody>
          <a:bodyPr/>
          <a:lstStyle>
            <a:lvl1pPr>
              <a:defRPr sz="900">
                <a:latin typeface="한컴산뜻돋움" pitchFamily="2" charset="-127"/>
                <a:ea typeface="한컴산뜻돋움" pitchFamily="2" charset="-127"/>
              </a:defRPr>
            </a:lvl1pPr>
          </a:lstStyle>
          <a:p>
            <a:fld id="{5152EF42-85B4-414C-ADAE-69FF8A8F24F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e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9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7.png"/><Relationship Id="rId4" Type="http://schemas.openxmlformats.org/officeDocument/2006/relationships/image" Target="../media/image1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72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1992592" y="1500178"/>
            <a:ext cx="5046108" cy="1500198"/>
            <a:chOff x="2546844" y="1571616"/>
            <a:chExt cx="5046108" cy="1500198"/>
          </a:xfrm>
        </p:grpSpPr>
        <p:pic>
          <p:nvPicPr>
            <p:cNvPr id="6" name="Picture 2" descr="C:\Users\acorn\Desktop\프로젝트\171_00title.png"/>
            <p:cNvPicPr>
              <a:picLocks noChangeAspect="1" noChangeArrowheads="1"/>
            </p:cNvPicPr>
            <p:nvPr/>
          </p:nvPicPr>
          <p:blipFill>
            <a:blip r:embed="rId2"/>
            <a:srcRect t="25887" b="25215"/>
            <a:stretch>
              <a:fillRect/>
            </a:stretch>
          </p:blipFill>
          <p:spPr bwMode="auto">
            <a:xfrm>
              <a:off x="2571736" y="1571616"/>
              <a:ext cx="5021216" cy="1500198"/>
            </a:xfrm>
            <a:prstGeom prst="rect">
              <a:avLst/>
            </a:prstGeom>
            <a:noFill/>
          </p:spPr>
        </p:pic>
        <p:sp>
          <p:nvSpPr>
            <p:cNvPr id="7" name="Shape 90"/>
            <p:cNvSpPr/>
            <p:nvPr/>
          </p:nvSpPr>
          <p:spPr>
            <a:xfrm>
              <a:off x="2546844" y="2428872"/>
              <a:ext cx="3857652" cy="50006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lvl="0" algn="ctr">
                <a:lnSpc>
                  <a:spcPct val="125000"/>
                </a:lnSpc>
              </a:pPr>
              <a:r>
                <a:rPr lang="ko-KR" sz="1200" i="0" u="none" strike="noStrike" cap="none" dirty="0" smtClean="0">
                  <a:solidFill>
                    <a:srgbClr val="242424"/>
                  </a:solidFill>
                  <a:latin typeface="한컴산뜻돋움" pitchFamily="2" charset="-127"/>
                  <a:ea typeface="한컴산뜻돋움" pitchFamily="2" charset="-127"/>
                  <a:cs typeface="Arial"/>
                  <a:sym typeface="Arial"/>
                </a:rPr>
                <a:t>스</a:t>
              </a:r>
              <a:r>
                <a:rPr lang="ko-KR" altLang="en-US" sz="1200" i="0" u="none" strike="noStrike" cap="none" dirty="0" smtClean="0">
                  <a:solidFill>
                    <a:srgbClr val="242424"/>
                  </a:solidFill>
                  <a:latin typeface="한컴산뜻돋움" pitchFamily="2" charset="-127"/>
                  <a:ea typeface="한컴산뜻돋움" pitchFamily="2" charset="-127"/>
                  <a:cs typeface="Arial"/>
                  <a:sym typeface="Arial"/>
                </a:rPr>
                <a:t>마트스토어</a:t>
              </a:r>
              <a:r>
                <a:rPr lang="en-US" altLang="ko-KR" sz="1200" i="0" u="none" strike="noStrike" cap="none" dirty="0" smtClean="0">
                  <a:solidFill>
                    <a:srgbClr val="242424"/>
                  </a:solidFill>
                  <a:latin typeface="한컴산뜻돋움" pitchFamily="2" charset="-127"/>
                  <a:ea typeface="한컴산뜻돋움" pitchFamily="2" charset="-127"/>
                  <a:cs typeface="Arial"/>
                  <a:sym typeface="Arial"/>
                </a:rPr>
                <a:t> </a:t>
              </a:r>
              <a:r>
                <a:rPr lang="ko-KR" altLang="en-US" sz="1200" i="0" u="none" strike="noStrike" cap="none" dirty="0" err="1" smtClean="0">
                  <a:solidFill>
                    <a:srgbClr val="242424"/>
                  </a:solidFill>
                  <a:latin typeface="한컴산뜻돋움" pitchFamily="2" charset="-127"/>
                  <a:ea typeface="한컴산뜻돋움" pitchFamily="2" charset="-127"/>
                  <a:cs typeface="Arial"/>
                  <a:sym typeface="Arial"/>
                </a:rPr>
                <a:t>구매평</a:t>
              </a:r>
              <a:r>
                <a:rPr lang="ko-KR" altLang="en-US" sz="1200" dirty="0" err="1" smtClean="0">
                  <a:solidFill>
                    <a:srgbClr val="242424"/>
                  </a:solidFill>
                  <a:latin typeface="한컴산뜻돋움" pitchFamily="2" charset="-127"/>
                  <a:ea typeface="한컴산뜻돋움" pitchFamily="2" charset="-127"/>
                  <a:cs typeface="Arial"/>
                  <a:sym typeface="Arial"/>
                </a:rPr>
                <a:t>을</a:t>
              </a:r>
              <a:r>
                <a:rPr lang="ko-KR" altLang="en-US" sz="1200" dirty="0" smtClean="0">
                  <a:solidFill>
                    <a:srgbClr val="242424"/>
                  </a:solidFill>
                  <a:latin typeface="한컴산뜻돋움" pitchFamily="2" charset="-127"/>
                  <a:ea typeface="한컴산뜻돋움" pitchFamily="2" charset="-127"/>
                  <a:cs typeface="Arial"/>
                  <a:sym typeface="Arial"/>
                </a:rPr>
                <a:t> 통한 </a:t>
              </a:r>
              <a:r>
                <a:rPr lang="ko-KR" sz="1200" i="0" u="none" strike="noStrike" cap="none" dirty="0" smtClean="0">
                  <a:solidFill>
                    <a:srgbClr val="242424"/>
                  </a:solidFill>
                  <a:latin typeface="한컴산뜻돋움" pitchFamily="2" charset="-127"/>
                  <a:ea typeface="한컴산뜻돋움" pitchFamily="2" charset="-127"/>
                  <a:cs typeface="Arial"/>
                  <a:sym typeface="Arial"/>
                </a:rPr>
                <a:t>소비자반응분석</a:t>
              </a:r>
              <a:endParaRPr sz="1200" i="0" u="none" strike="noStrike" cap="none" dirty="0">
                <a:solidFill>
                  <a:srgbClr val="242424"/>
                </a:solidFill>
                <a:latin typeface="한컴산뜻돋움" pitchFamily="2" charset="-127"/>
                <a:ea typeface="한컴산뜻돋움" pitchFamily="2" charset="-127"/>
                <a:cs typeface="Arial"/>
                <a:sym typeface="Arial"/>
              </a:endParaRPr>
            </a:p>
          </p:txBody>
        </p:sp>
      </p:grpSp>
      <p:sp>
        <p:nvSpPr>
          <p:cNvPr id="8" name="Shape 92"/>
          <p:cNvSpPr txBox="1"/>
          <p:nvPr/>
        </p:nvSpPr>
        <p:spPr>
          <a:xfrm>
            <a:off x="4798189" y="2917063"/>
            <a:ext cx="2500330" cy="465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ko-KR" altLang="en-US" sz="1050" i="0" u="none" strike="noStrike" cap="none" dirty="0" smtClean="0">
                <a:solidFill>
                  <a:schemeClr val="dk1"/>
                </a:solidFill>
                <a:latin typeface="한컴산뜻돋움" pitchFamily="2" charset="-127"/>
                <a:ea typeface="한컴산뜻돋움" pitchFamily="2" charset="-127"/>
                <a:cs typeface="Arial"/>
                <a:sym typeface="Arial"/>
              </a:rPr>
              <a:t>문태윤</a:t>
            </a:r>
            <a:r>
              <a:rPr lang="en-US" altLang="ko-KR" sz="1050" i="0" u="none" strike="noStrike" cap="none" dirty="0" smtClean="0">
                <a:solidFill>
                  <a:schemeClr val="dk1"/>
                </a:solidFill>
                <a:latin typeface="한컴산뜻돋움" pitchFamily="2" charset="-127"/>
                <a:ea typeface="한컴산뜻돋움" pitchFamily="2" charset="-127"/>
                <a:cs typeface="Arial"/>
                <a:sym typeface="Arial"/>
              </a:rPr>
              <a:t>, </a:t>
            </a:r>
            <a:r>
              <a:rPr lang="ko-KR" sz="1050" i="0" u="none" strike="noStrike" cap="none" dirty="0" smtClean="0">
                <a:solidFill>
                  <a:schemeClr val="dk1"/>
                </a:solidFill>
                <a:latin typeface="한컴산뜻돋움" pitchFamily="2" charset="-127"/>
                <a:ea typeface="한컴산뜻돋움" pitchFamily="2" charset="-127"/>
                <a:cs typeface="Arial"/>
                <a:sym typeface="Arial"/>
              </a:rPr>
              <a:t>김윤아</a:t>
            </a:r>
            <a:r>
              <a:rPr lang="ko-KR" sz="1050" i="0" u="none" strike="noStrike" cap="none" dirty="0">
                <a:solidFill>
                  <a:schemeClr val="dk1"/>
                </a:solidFill>
                <a:latin typeface="한컴산뜻돋움" pitchFamily="2" charset="-127"/>
                <a:ea typeface="한컴산뜻돋움" pitchFamily="2" charset="-127"/>
                <a:cs typeface="Arial"/>
                <a:sym typeface="Arial"/>
              </a:rPr>
              <a:t>, 이희민, 차요섭, 최정임</a:t>
            </a:r>
            <a:endParaRPr sz="1050" i="0" u="none" strike="noStrike" cap="none" dirty="0">
              <a:solidFill>
                <a:schemeClr val="dk1"/>
              </a:solidFill>
              <a:latin typeface="한컴산뜻돋움" pitchFamily="2" charset="-127"/>
              <a:ea typeface="한컴산뜻돋움" pitchFamily="2" charset="-127"/>
              <a:cs typeface="Arial"/>
              <a:sym typeface="Arial"/>
            </a:endParaRPr>
          </a:p>
        </p:txBody>
      </p:sp>
      <p:sp>
        <p:nvSpPr>
          <p:cNvPr id="9" name="Shape 91"/>
          <p:cNvSpPr txBox="1"/>
          <p:nvPr/>
        </p:nvSpPr>
        <p:spPr>
          <a:xfrm>
            <a:off x="-74463" y="76185"/>
            <a:ext cx="1000132" cy="285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ko-KR" sz="800" i="0" strike="noStrike" cap="none" dirty="0">
                <a:latin typeface="한컴산뜻돋움" pitchFamily="2" charset="-127"/>
                <a:ea typeface="한컴산뜻돋움" pitchFamily="2" charset="-127"/>
                <a:cs typeface="Arial"/>
                <a:sym typeface="Arial"/>
              </a:rPr>
              <a:t>중간 </a:t>
            </a:r>
            <a:r>
              <a:rPr lang="ko-KR" sz="800" i="0" strike="noStrike" cap="none" dirty="0" smtClean="0">
                <a:latin typeface="한컴산뜻돋움" pitchFamily="2" charset="-127"/>
                <a:ea typeface="한컴산뜻돋움" pitchFamily="2" charset="-127"/>
                <a:cs typeface="Arial"/>
                <a:sym typeface="Arial"/>
              </a:rPr>
              <a:t>프로젝트</a:t>
            </a:r>
            <a:endParaRPr sz="800" i="0" strike="noStrike" cap="none">
              <a:latin typeface="한컴산뜻돋움" pitchFamily="2" charset="-127"/>
              <a:ea typeface="한컴산뜻돋움" pitchFamily="2" charset="-127"/>
              <a:cs typeface="Arial"/>
              <a:sym typeface="Arial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8532927" y="5314428"/>
            <a:ext cx="5822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  <a:buClr>
                <a:schemeClr val="dk1"/>
              </a:buClr>
              <a:buSzPts val="1300"/>
            </a:pPr>
            <a:r>
              <a:rPr lang="ko-KR" altLang="en-US" sz="800" dirty="0" smtClean="0">
                <a:solidFill>
                  <a:schemeClr val="dk1"/>
                </a:solidFill>
                <a:latin typeface="한컴산뜻돋움" pitchFamily="2" charset="-127"/>
                <a:ea typeface="한컴산뜻돋움" pitchFamily="2" charset="-127"/>
                <a:cs typeface="Arial"/>
                <a:sym typeface="Arial"/>
              </a:rPr>
              <a:t>분석해조</a:t>
            </a:r>
            <a:endParaRPr lang="ko-KR" altLang="en-US" sz="800" dirty="0">
              <a:solidFill>
                <a:schemeClr val="dk1"/>
              </a:solidFill>
              <a:latin typeface="한컴산뜻돋움" pitchFamily="2" charset="-127"/>
              <a:ea typeface="한컴산뜻돋움" pitchFamily="2" charset="-127"/>
              <a:cs typeface="Arial"/>
              <a:sym typeface="Arial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857752" y="1947147"/>
            <a:ext cx="3643338" cy="203132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endParaRPr lang="en-US" altLang="ko-KR" sz="1050" dirty="0" smtClean="0">
              <a:latin typeface="한컴산뜻돋움" pitchFamily="2" charset="-127"/>
              <a:ea typeface="한컴산뜻돋움" pitchFamily="2" charset="-127"/>
            </a:endParaRPr>
          </a:p>
          <a:p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만족도</a:t>
            </a:r>
            <a:endParaRPr lang="en-US" altLang="ko-KR" sz="1050" dirty="0" smtClean="0">
              <a:latin typeface="한컴산뜻돋움" pitchFamily="2" charset="-127"/>
              <a:ea typeface="한컴산뜻돋움" pitchFamily="2" charset="-127"/>
            </a:endParaRPr>
          </a:p>
          <a:p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en-US" altLang="ko-KR" sz="1050" dirty="0" err="1" smtClean="0">
                <a:latin typeface="한컴산뜻돋움" pitchFamily="2" charset="-127"/>
                <a:ea typeface="한컴산뜻돋움" pitchFamily="2" charset="-127"/>
              </a:rPr>
              <a:t>gradeText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”:“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추천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”</a:t>
            </a:r>
          </a:p>
          <a:p>
            <a:endParaRPr lang="en-US" altLang="ko-KR" sz="1050" dirty="0" smtClean="0">
              <a:latin typeface="한컴산뜻돋움" pitchFamily="2" charset="-127"/>
              <a:ea typeface="한컴산뜻돋움" pitchFamily="2" charset="-127"/>
            </a:endParaRPr>
          </a:p>
          <a:p>
            <a:endParaRPr lang="en-US" altLang="ko-KR" sz="1050" dirty="0">
              <a:latin typeface="한컴산뜻돋움" pitchFamily="2" charset="-127"/>
              <a:ea typeface="한컴산뜻돋움" pitchFamily="2" charset="-127"/>
            </a:endParaRPr>
          </a:p>
          <a:p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댓글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 내용</a:t>
            </a:r>
            <a:endParaRPr lang="en-US" altLang="ko-KR" sz="1050" dirty="0" smtClean="0">
              <a:latin typeface="한컴산뜻돋움" pitchFamily="2" charset="-127"/>
              <a:ea typeface="한컴산뜻돋움" pitchFamily="2" charset="-127"/>
            </a:endParaRPr>
          </a:p>
          <a:p>
            <a:r>
              <a:rPr lang="en-US" altLang="en-US" sz="105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en-US" altLang="en-US" sz="1050" dirty="0" err="1" smtClean="0">
                <a:latin typeface="한컴산뜻돋움" pitchFamily="2" charset="-127"/>
                <a:ea typeface="한컴산뜻돋움" pitchFamily="2" charset="-127"/>
              </a:rPr>
              <a:t>contentsSummary</a:t>
            </a:r>
            <a:r>
              <a:rPr lang="en-US" altLang="en-US" sz="1050" dirty="0" smtClean="0">
                <a:latin typeface="한컴산뜻돋움" pitchFamily="2" charset="-127"/>
                <a:ea typeface="한컴산뜻돋움" pitchFamily="2" charset="-127"/>
              </a:rPr>
              <a:t>”: 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무난하게 좋은 토너예요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.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스킨팩하기도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 좋고 향도 좋아요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. 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가격도 비싸지 않아서 팍팍 쓰고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있어여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  </a:t>
            </a:r>
          </a:p>
          <a:p>
            <a:endParaRPr lang="en-US" altLang="ko-KR" sz="1050" dirty="0">
              <a:latin typeface="한컴산뜻돋움" pitchFamily="2" charset="-127"/>
              <a:ea typeface="한컴산뜻돋움" pitchFamily="2" charset="-127"/>
            </a:endParaRPr>
          </a:p>
          <a:p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날짜</a:t>
            </a:r>
            <a:endParaRPr lang="en-US" altLang="ko-KR" sz="1050" dirty="0" smtClean="0">
              <a:latin typeface="한컴산뜻돋움" pitchFamily="2" charset="-127"/>
              <a:ea typeface="한컴산뜻돋움" pitchFamily="2" charset="-127"/>
            </a:endParaRPr>
          </a:p>
          <a:p>
            <a:r>
              <a:rPr lang="en-US" altLang="en-US" sz="105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en-US" altLang="en-US" sz="1050" dirty="0" err="1" smtClean="0">
                <a:latin typeface="한컴산뜻돋움" pitchFamily="2" charset="-127"/>
                <a:ea typeface="한컴산뜻돋움" pitchFamily="2" charset="-127"/>
              </a:rPr>
              <a:t>createdDate</a:t>
            </a:r>
            <a:r>
              <a:rPr lang="en-US" altLang="en-US" sz="1050" dirty="0" smtClean="0">
                <a:latin typeface="한컴산뜻돋움" pitchFamily="2" charset="-127"/>
                <a:ea typeface="한컴산뜻돋움" pitchFamily="2" charset="-127"/>
              </a:rPr>
              <a:t>”:"2018-05-04 14:15:47"</a:t>
            </a:r>
            <a:endParaRPr lang="en-US" altLang="ko-KR" sz="1050" dirty="0" smtClean="0">
              <a:latin typeface="한컴산뜻돋움" pitchFamily="2" charset="-127"/>
              <a:ea typeface="한컴산뜻돋움" pitchFamily="2" charset="-127"/>
            </a:endParaRPr>
          </a:p>
          <a:p>
            <a:endParaRPr lang="ko-KR" altLang="en-US" sz="1050" dirty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28596" y="642928"/>
            <a:ext cx="169148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1)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데이터 수집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크롤링</a:t>
            </a:r>
            <a:endParaRPr lang="ko-KR" altLang="en-US" sz="12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785790" y="1447083"/>
            <a:ext cx="3850337" cy="3053494"/>
            <a:chOff x="556841" y="1111239"/>
            <a:chExt cx="3850337" cy="3053494"/>
          </a:xfrm>
        </p:grpSpPr>
        <p:pic>
          <p:nvPicPr>
            <p:cNvPr id="8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71472" y="1111239"/>
              <a:ext cx="3786214" cy="30534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9" name="직사각형 8"/>
            <p:cNvSpPr/>
            <p:nvPr/>
          </p:nvSpPr>
          <p:spPr>
            <a:xfrm>
              <a:off x="556841" y="1886628"/>
              <a:ext cx="3850337" cy="357190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285984" y="4786328"/>
            <a:ext cx="4572064" cy="25391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en-US" altLang="ko-KR" sz="1050" dirty="0" err="1" smtClean="0">
                <a:latin typeface="한컴산뜻돋움" pitchFamily="2" charset="-127"/>
                <a:ea typeface="한컴산뜻돋움" pitchFamily="2" charset="-127"/>
              </a:rPr>
              <a:t>Json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형식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”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으로 데이터를 요청하여 원하는 정보를 수집</a:t>
            </a:r>
            <a:endParaRPr lang="ko-KR" altLang="en-US" sz="1050" dirty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14282" y="214294"/>
            <a:ext cx="21980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ko-KR" altLang="en-US" sz="1200" dirty="0" smtClean="0">
                <a:latin typeface="a펜고딕L" pitchFamily="18" charset="-127"/>
                <a:ea typeface="a펜고딕L" pitchFamily="18" charset="-127"/>
              </a:rPr>
              <a:t>공통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28596" y="642928"/>
            <a:ext cx="11368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2)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데이터 정제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90664" y="4704268"/>
            <a:ext cx="6715172" cy="41549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endParaRPr lang="ko-KR" altLang="en-US" sz="1050" dirty="0" smtClean="0">
              <a:latin typeface="한컴산뜻돋움" pitchFamily="2" charset="-127"/>
              <a:ea typeface="한컴산뜻돋움" pitchFamily="2" charset="-127"/>
            </a:endParaRPr>
          </a:p>
          <a:p>
            <a:pPr algn="ctr"/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만족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, 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보통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, 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불만의 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“3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점 척도로 통일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”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 시키기 위해 리코딩 </a:t>
            </a:r>
          </a:p>
        </p:txBody>
      </p:sp>
      <p:grpSp>
        <p:nvGrpSpPr>
          <p:cNvPr id="15" name="그룹 14"/>
          <p:cNvGrpSpPr/>
          <p:nvPr/>
        </p:nvGrpSpPr>
        <p:grpSpPr>
          <a:xfrm>
            <a:off x="571472" y="1142991"/>
            <a:ext cx="8358246" cy="3363654"/>
            <a:chOff x="571472" y="1142990"/>
            <a:chExt cx="8358246" cy="3363654"/>
          </a:xfrm>
        </p:grpSpPr>
        <p:pic>
          <p:nvPicPr>
            <p:cNvPr id="4" name="Picture 5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571472" y="1142990"/>
              <a:ext cx="3286148" cy="33636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grpSp>
          <p:nvGrpSpPr>
            <p:cNvPr id="8" name="그룹 7"/>
            <p:cNvGrpSpPr/>
            <p:nvPr/>
          </p:nvGrpSpPr>
          <p:grpSpPr>
            <a:xfrm>
              <a:off x="3929058" y="1207521"/>
              <a:ext cx="5000660" cy="3221615"/>
              <a:chOff x="3929058" y="1207521"/>
              <a:chExt cx="5000660" cy="3221615"/>
            </a:xfrm>
          </p:grpSpPr>
          <p:grpSp>
            <p:nvGrpSpPr>
              <p:cNvPr id="9" name="그룹 12"/>
              <p:cNvGrpSpPr/>
              <p:nvPr/>
            </p:nvGrpSpPr>
            <p:grpSpPr>
              <a:xfrm>
                <a:off x="3929058" y="1207521"/>
                <a:ext cx="5000660" cy="3221615"/>
                <a:chOff x="3929058" y="952487"/>
                <a:chExt cx="5000660" cy="3221615"/>
              </a:xfrm>
            </p:grpSpPr>
            <p:pic>
              <p:nvPicPr>
                <p:cNvPr id="12" name="Picture 2"/>
                <p:cNvPicPr>
                  <a:picLocks noChangeAspect="1" noChangeArrowheads="1"/>
                </p:cNvPicPr>
                <p:nvPr/>
              </p:nvPicPr>
              <p:blipFill>
                <a:blip r:embed="rId4" cstate="print"/>
                <a:srcRect/>
                <a:stretch>
                  <a:fillRect/>
                </a:stretch>
              </p:blipFill>
              <p:spPr bwMode="auto">
                <a:xfrm>
                  <a:off x="3929058" y="952487"/>
                  <a:ext cx="5000660" cy="155048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</p:pic>
            <p:pic>
              <p:nvPicPr>
                <p:cNvPr id="13" name="Picture 3" descr="C:\Users\acorn\Desktop\캡2.PNG"/>
                <p:cNvPicPr>
                  <a:picLocks noChangeAspect="1" noChangeArrowheads="1"/>
                </p:cNvPicPr>
                <p:nvPr/>
              </p:nvPicPr>
              <p:blipFill>
                <a:blip r:embed="rId5" cstate="print"/>
                <a:srcRect/>
                <a:stretch>
                  <a:fillRect/>
                </a:stretch>
              </p:blipFill>
              <p:spPr bwMode="auto">
                <a:xfrm>
                  <a:off x="3940933" y="2500310"/>
                  <a:ext cx="4445001" cy="1673792"/>
                </a:xfrm>
                <a:prstGeom prst="rect">
                  <a:avLst/>
                </a:prstGeom>
                <a:noFill/>
              </p:spPr>
            </p:pic>
          </p:grpSp>
          <p:sp>
            <p:nvSpPr>
              <p:cNvPr id="10" name="직사각형 9"/>
              <p:cNvSpPr/>
              <p:nvPr/>
            </p:nvSpPr>
            <p:spPr>
              <a:xfrm>
                <a:off x="5024378" y="1571616"/>
                <a:ext cx="3786214" cy="285752"/>
              </a:xfrm>
              <a:prstGeom prst="rect">
                <a:avLst/>
              </a:prstGeom>
              <a:noFill/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/>
                  <a:t>0</a:t>
                </a:r>
                <a:endParaRPr lang="ko-KR" altLang="en-US" dirty="0"/>
              </a:p>
            </p:txBody>
          </p:sp>
          <p:sp>
            <p:nvSpPr>
              <p:cNvPr id="11" name="직사각형 10"/>
              <p:cNvSpPr/>
              <p:nvPr/>
            </p:nvSpPr>
            <p:spPr>
              <a:xfrm>
                <a:off x="4988755" y="2988501"/>
                <a:ext cx="3298023" cy="226189"/>
              </a:xfrm>
              <a:prstGeom prst="rect">
                <a:avLst/>
              </a:prstGeom>
              <a:noFill/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4" name="직사각형 13"/>
          <p:cNvSpPr/>
          <p:nvPr/>
        </p:nvSpPr>
        <p:spPr>
          <a:xfrm>
            <a:off x="214282" y="214294"/>
            <a:ext cx="21980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ko-KR" altLang="en-US" sz="1200" dirty="0" smtClean="0">
                <a:latin typeface="a펜고딕L" pitchFamily="18" charset="-127"/>
                <a:ea typeface="a펜고딕L" pitchFamily="18" charset="-127"/>
              </a:rPr>
              <a:t>공통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61235" y="4093212"/>
            <a:ext cx="2071702" cy="41549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정규표현식으로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 특수문자 제거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”</a:t>
            </a:r>
          </a:p>
          <a:p>
            <a:endParaRPr lang="en-US" altLang="ko-KR" sz="105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00100" y="1336153"/>
            <a:ext cx="7161213" cy="21642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직사각형 5"/>
          <p:cNvSpPr/>
          <p:nvPr/>
        </p:nvSpPr>
        <p:spPr>
          <a:xfrm>
            <a:off x="428596" y="642928"/>
            <a:ext cx="11368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2)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데이터 정제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785918" y="3571880"/>
            <a:ext cx="5857916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Tx/>
              <a:buChar char="-"/>
            </a:pP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&gt; R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에서 특수문자 중 일부가 데이터프레임을 망가뜨려 형태소 분석에 문제가 발생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 : 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낮은 분석 정확도</a:t>
            </a:r>
            <a:endParaRPr lang="en-US" altLang="ko-KR" sz="105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14282" y="214294"/>
            <a:ext cx="21980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ko-KR" altLang="en-US" sz="1200" dirty="0" smtClean="0">
                <a:latin typeface="a펜고딕L" pitchFamily="18" charset="-127"/>
                <a:ea typeface="a펜고딕L" pitchFamily="18" charset="-127"/>
              </a:rPr>
              <a:t>공통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28944" y="1285866"/>
            <a:ext cx="4141291" cy="392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직사각형 7"/>
          <p:cNvSpPr/>
          <p:nvPr/>
        </p:nvSpPr>
        <p:spPr>
          <a:xfrm>
            <a:off x="428596" y="642928"/>
            <a:ext cx="11368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3)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데이터 저장</a:t>
            </a:r>
          </a:p>
        </p:txBody>
      </p:sp>
      <p:grpSp>
        <p:nvGrpSpPr>
          <p:cNvPr id="11" name="그룹 10"/>
          <p:cNvGrpSpPr/>
          <p:nvPr/>
        </p:nvGrpSpPr>
        <p:grpSpPr>
          <a:xfrm>
            <a:off x="4793956" y="2757157"/>
            <a:ext cx="4204177" cy="569387"/>
            <a:chOff x="4793954" y="2757158"/>
            <a:chExt cx="4204177" cy="569388"/>
          </a:xfrm>
        </p:grpSpPr>
        <p:sp>
          <p:nvSpPr>
            <p:cNvPr id="5" name="TextBox 4"/>
            <p:cNvSpPr txBox="1"/>
            <p:nvPr/>
          </p:nvSpPr>
          <p:spPr>
            <a:xfrm>
              <a:off x="4793954" y="2757158"/>
              <a:ext cx="1643074" cy="569388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데이터 프레임</a:t>
              </a:r>
              <a:endParaRPr lang="en-US" altLang="ko-KR" sz="1050" dirty="0" smtClean="0">
                <a:latin typeface="한컴산뜻돋움" pitchFamily="2" charset="-127"/>
                <a:ea typeface="한컴산뜻돋움" pitchFamily="2" charset="-127"/>
              </a:endParaRPr>
            </a:p>
            <a:p>
              <a:pPr algn="ctr"/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CSV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로 데이터 저장</a:t>
              </a:r>
              <a:endParaRPr lang="en-US" altLang="ko-KR" sz="1050" dirty="0" smtClean="0">
                <a:latin typeface="한컴산뜻돋움" pitchFamily="2" charset="-127"/>
                <a:ea typeface="한컴산뜻돋움" pitchFamily="2" charset="-127"/>
              </a:endParaRPr>
            </a:p>
            <a:p>
              <a:pPr algn="ctr"/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(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타입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, 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만족도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, 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내용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, 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날짜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)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926429" y="2918740"/>
              <a:ext cx="2071702" cy="25391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342900" indent="-342900"/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명사 추출</a:t>
              </a:r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 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및 감정 분석 </a:t>
              </a:r>
              <a:r>
                <a:rPr lang="ko-KR" altLang="en-US" sz="1050" dirty="0" err="1" smtClean="0">
                  <a:latin typeface="한컴산뜻돋움" pitchFamily="2" charset="-127"/>
                  <a:ea typeface="한컴산뜻돋움" pitchFamily="2" charset="-127"/>
                </a:rPr>
                <a:t>백데이터</a:t>
              </a:r>
              <a:endParaRPr lang="en-US" altLang="ko-KR" sz="1050" dirty="0" smtClean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9" name="갈매기형 수장 8"/>
            <p:cNvSpPr/>
            <p:nvPr/>
          </p:nvSpPr>
          <p:spPr>
            <a:xfrm>
              <a:off x="6601170" y="2902822"/>
              <a:ext cx="214314" cy="285752"/>
            </a:xfrm>
            <a:prstGeom prst="chevron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214282" y="214294"/>
            <a:ext cx="21980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ko-KR" altLang="en-US" sz="1200" dirty="0" smtClean="0">
                <a:latin typeface="a펜고딕L" pitchFamily="18" charset="-127"/>
                <a:ea typeface="a펜고딕L" pitchFamily="18" charset="-127"/>
              </a:rPr>
              <a:t>공통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428596" y="642928"/>
            <a:ext cx="11368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3)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데이터 저장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4093200" y="2714627"/>
            <a:ext cx="4929222" cy="607859"/>
            <a:chOff x="4093200" y="2714626"/>
            <a:chExt cx="4929222" cy="607859"/>
          </a:xfrm>
        </p:grpSpPr>
        <p:sp>
          <p:nvSpPr>
            <p:cNvPr id="6" name="TextBox 5"/>
            <p:cNvSpPr txBox="1"/>
            <p:nvPr/>
          </p:nvSpPr>
          <p:spPr>
            <a:xfrm>
              <a:off x="4093200" y="2714626"/>
              <a:ext cx="2357454" cy="607859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특정 </a:t>
              </a:r>
              <a:r>
                <a:rPr lang="ko-KR" altLang="en-US" sz="1050" dirty="0" err="1" smtClean="0">
                  <a:latin typeface="한컴산뜻돋움" pitchFamily="2" charset="-127"/>
                  <a:ea typeface="한컴산뜻돋움" pitchFamily="2" charset="-127"/>
                </a:rPr>
                <a:t>스토어팜의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 제품 </a:t>
              </a:r>
              <a:r>
                <a:rPr lang="ko-KR" altLang="en-US" sz="1050" dirty="0" err="1" smtClean="0">
                  <a:latin typeface="한컴산뜻돋움" pitchFamily="2" charset="-127"/>
                  <a:ea typeface="한컴산뜻돋움" pitchFamily="2" charset="-127"/>
                </a:rPr>
                <a:t>댓글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 내용</a:t>
              </a:r>
              <a:endParaRPr lang="en-US" altLang="ko-KR" sz="1050" dirty="0" smtClean="0">
                <a:latin typeface="한컴산뜻돋움" pitchFamily="2" charset="-127"/>
                <a:ea typeface="한컴산뜻돋움" pitchFamily="2" charset="-127"/>
              </a:endParaRPr>
            </a:p>
            <a:p>
              <a:pPr algn="ctr"/>
              <a:endParaRPr lang="en-US" altLang="ko-KR" sz="300" dirty="0" smtClean="0">
                <a:latin typeface="한컴산뜻돋움" pitchFamily="2" charset="-127"/>
                <a:ea typeface="한컴산뜻돋움" pitchFamily="2" charset="-127"/>
              </a:endParaRPr>
            </a:p>
            <a:p>
              <a:pPr algn="ctr"/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“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전체 명사 및 해당 명사의 빈도 수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”</a:t>
              </a:r>
            </a:p>
            <a:p>
              <a:pPr algn="ctr"/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“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만족도별 명사 및 해당 명사의 빈도 수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”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736438" y="2818499"/>
              <a:ext cx="2285984" cy="415498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Python 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내장 </a:t>
              </a:r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DBMS,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 </a:t>
              </a:r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SQLite3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 활용 </a:t>
              </a:r>
              <a:endParaRPr lang="en-US" altLang="ko-KR" sz="1050" dirty="0" smtClean="0">
                <a:latin typeface="한컴산뜻돋움" pitchFamily="2" charset="-127"/>
                <a:ea typeface="한컴산뜻돋움" pitchFamily="2" charset="-127"/>
              </a:endParaRPr>
            </a:p>
            <a:p>
              <a:pPr algn="ctr"/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각각의 </a:t>
              </a:r>
              <a:r>
                <a:rPr lang="en-US" altLang="ko-KR" sz="1050" dirty="0" err="1" smtClean="0">
                  <a:latin typeface="한컴산뜻돋움" pitchFamily="2" charset="-127"/>
                  <a:ea typeface="한컴산뜻돋움" pitchFamily="2" charset="-127"/>
                </a:rPr>
                <a:t>Dataframe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을 </a:t>
              </a:r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table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로 저장</a:t>
              </a:r>
              <a:endParaRPr lang="ko-KR" altLang="en-US" sz="105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9" name="갈매기형 수장 8"/>
            <p:cNvSpPr/>
            <p:nvPr/>
          </p:nvSpPr>
          <p:spPr>
            <a:xfrm>
              <a:off x="6511459" y="2883374"/>
              <a:ext cx="214314" cy="285752"/>
            </a:xfrm>
            <a:prstGeom prst="chevron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4348" y="928677"/>
            <a:ext cx="3041650" cy="16809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3"/>
          <a:srcRect l="874" b="34649"/>
          <a:stretch>
            <a:fillRect/>
          </a:stretch>
        </p:blipFill>
        <p:spPr bwMode="auto">
          <a:xfrm>
            <a:off x="460495" y="2571748"/>
            <a:ext cx="3582062" cy="26432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직사각형 11"/>
          <p:cNvSpPr/>
          <p:nvPr/>
        </p:nvSpPr>
        <p:spPr>
          <a:xfrm>
            <a:off x="214282" y="214294"/>
            <a:ext cx="21980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ko-KR" altLang="en-US" sz="1200" dirty="0" smtClean="0">
                <a:latin typeface="a펜고딕L" pitchFamily="18" charset="-127"/>
                <a:ea typeface="a펜고딕L" pitchFamily="18" charset="-127"/>
              </a:rPr>
              <a:t>공통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grpSp>
        <p:nvGrpSpPr>
          <p:cNvPr id="10" name="그룹 9"/>
          <p:cNvGrpSpPr/>
          <p:nvPr/>
        </p:nvGrpSpPr>
        <p:grpSpPr>
          <a:xfrm>
            <a:off x="1713170" y="1233317"/>
            <a:ext cx="5544568" cy="3513473"/>
            <a:chOff x="1713170" y="1233316"/>
            <a:chExt cx="5544568" cy="3513473"/>
          </a:xfrm>
        </p:grpSpPr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713170" y="1243950"/>
              <a:ext cx="3429024" cy="349576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5224266" y="1233316"/>
              <a:ext cx="2033472" cy="35134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sp>
        <p:nvSpPr>
          <p:cNvPr id="6" name="직사각형 5"/>
          <p:cNvSpPr/>
          <p:nvPr/>
        </p:nvSpPr>
        <p:spPr>
          <a:xfrm>
            <a:off x="428596" y="642928"/>
            <a:ext cx="272542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4)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명사 추출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 </a:t>
            </a:r>
            <a:r>
              <a:rPr lang="en-US" altLang="ko-KR" sz="1200" dirty="0" err="1" smtClean="0">
                <a:latin typeface="한컴산뜻돋움" pitchFamily="2" charset="-127"/>
                <a:ea typeface="한컴산뜻돋움" pitchFamily="2" charset="-127"/>
              </a:rPr>
              <a:t>KoNLPy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패키지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Twitter</a:t>
            </a:r>
            <a:endParaRPr lang="ko-KR" altLang="en-US" sz="12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968365" y="4968736"/>
            <a:ext cx="5072066" cy="24622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명사 빈도수 분석 후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, 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가장 많이 나온 단어부터 정렬한 데이터프레임 생성하여 </a:t>
            </a: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csv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로 저장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14282" y="214294"/>
            <a:ext cx="21980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ko-KR" altLang="en-US" sz="1200" dirty="0" smtClean="0">
                <a:latin typeface="a펜고딕L" pitchFamily="18" charset="-127"/>
                <a:ea typeface="a펜고딕L" pitchFamily="18" charset="-127"/>
              </a:rPr>
              <a:t>공통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214284" y="214294"/>
            <a:ext cx="33602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BEST100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</a:t>
            </a:r>
            <a:endParaRPr lang="ko-KR" altLang="en-US" sz="1200" dirty="0" smtClean="0">
              <a:latin typeface="a펜고딕L" pitchFamily="18" charset="-127"/>
              <a:ea typeface="a펜고딕L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28596" y="642928"/>
            <a:ext cx="26709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5) R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을 활용한 데이터 전처리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&amp;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시각화</a:t>
            </a:r>
          </a:p>
        </p:txBody>
      </p:sp>
      <p:sp>
        <p:nvSpPr>
          <p:cNvPr id="6" name="부제목 2"/>
          <p:cNvSpPr txBox="1">
            <a:spLocks/>
          </p:cNvSpPr>
          <p:nvPr/>
        </p:nvSpPr>
        <p:spPr>
          <a:xfrm>
            <a:off x="214314" y="1377870"/>
            <a:ext cx="8715404" cy="376564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lvl="0" indent="-342900">
              <a:spcBef>
                <a:spcPct val="20000"/>
              </a:spcBef>
            </a:pPr>
            <a:r>
              <a:rPr lang="en-US" altLang="ko-KR" sz="1050" b="1" dirty="0" smtClean="0">
                <a:latin typeface="한컴산뜻돋움" pitchFamily="2" charset="-127"/>
                <a:ea typeface="한컴산뜻돋움" pitchFamily="2" charset="-127"/>
              </a:rPr>
              <a:t>#</a:t>
            </a:r>
            <a:r>
              <a:rPr lang="en-US" altLang="ko-KR" sz="1050" b="1" dirty="0" err="1" smtClean="0">
                <a:latin typeface="한컴산뜻돋움" pitchFamily="2" charset="-127"/>
                <a:ea typeface="한컴산뜻돋움" pitchFamily="2" charset="-127"/>
              </a:rPr>
              <a:t>csv</a:t>
            </a:r>
            <a:r>
              <a:rPr lang="ko-KR" altLang="en-US" sz="1050" b="1" dirty="0" smtClean="0">
                <a:latin typeface="한컴산뜻돋움" pitchFamily="2" charset="-127"/>
                <a:ea typeface="한컴산뜻돋움" pitchFamily="2" charset="-127"/>
              </a:rPr>
              <a:t>파일 → 데이터프레임 저장 </a:t>
            </a:r>
            <a:r>
              <a:rPr lang="en-US" altLang="ko-KR" sz="1050" b="1" dirty="0" smtClean="0">
                <a:latin typeface="한컴산뜻돋움" pitchFamily="2" charset="-127"/>
                <a:ea typeface="한컴산뜻돋움" pitchFamily="2" charset="-127"/>
              </a:rPr>
              <a:t>:</a:t>
            </a:r>
          </a:p>
          <a:p>
            <a:pPr lvl="0" indent="-342900">
              <a:spcBef>
                <a:spcPct val="20000"/>
              </a:spcBef>
            </a:pPr>
            <a:endParaRPr lang="en-US" altLang="ko-KR" sz="1050" b="1" dirty="0" smtClean="0">
              <a:latin typeface="한컴산뜻돋움" pitchFamily="2" charset="-127"/>
              <a:ea typeface="한컴산뜻돋움" pitchFamily="2" charset="-127"/>
            </a:endParaRPr>
          </a:p>
          <a:p>
            <a:pPr lvl="0" indent="-342900" algn="ctr">
              <a:spcBef>
                <a:spcPct val="20000"/>
              </a:spcBef>
            </a:pP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baby_nouns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 &lt;- read.csv(“baby_nouns.csv", header = T, </a:t>
            </a: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stringsAsFactors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 = F, </a:t>
            </a: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fileEncoding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 = "UTF-8")</a:t>
            </a:r>
          </a:p>
          <a:p>
            <a:pPr marR="0" lvl="0" indent="-342900" fontAlgn="auto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ko-KR" sz="1000" dirty="0" smtClean="0">
              <a:latin typeface="한컴산뜻돋움" pitchFamily="2" charset="-127"/>
              <a:ea typeface="한컴산뜻돋움" pitchFamily="2" charset="-127"/>
            </a:endParaRPr>
          </a:p>
          <a:p>
            <a:pPr marR="0" lvl="0" indent="-342900" fontAlgn="auto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ko-KR" sz="1000" dirty="0" smtClean="0">
              <a:latin typeface="한컴산뜻돋움" pitchFamily="2" charset="-127"/>
              <a:ea typeface="한컴산뜻돋움" pitchFamily="2" charset="-127"/>
            </a:endParaRPr>
          </a:p>
          <a:p>
            <a:pPr marR="0" lvl="0" indent="-342900" fontAlgn="auto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sz="1050" b="1" dirty="0" smtClean="0">
                <a:latin typeface="한컴산뜻돋움" pitchFamily="2" charset="-127"/>
                <a:ea typeface="한컴산뜻돋움" pitchFamily="2" charset="-127"/>
              </a:rPr>
              <a:t>##</a:t>
            </a:r>
            <a:r>
              <a:rPr lang="ko-KR" altLang="en-US" sz="1050" b="1" dirty="0" smtClean="0">
                <a:latin typeface="한컴산뜻돋움" pitchFamily="2" charset="-127"/>
                <a:ea typeface="한컴산뜻돋움" pitchFamily="2" charset="-127"/>
              </a:rPr>
              <a:t>만족도별 </a:t>
            </a:r>
            <a:r>
              <a:rPr lang="ko-KR" altLang="en-US" sz="1050" b="1" dirty="0" err="1" smtClean="0">
                <a:latin typeface="한컴산뜻돋움" pitchFamily="2" charset="-127"/>
                <a:ea typeface="한컴산뜻돋움" pitchFamily="2" charset="-127"/>
              </a:rPr>
              <a:t>데이터셋</a:t>
            </a:r>
            <a:r>
              <a:rPr lang="ko-KR" altLang="en-US" sz="1050" b="1" dirty="0" smtClean="0">
                <a:latin typeface="한컴산뜻돋움" pitchFamily="2" charset="-127"/>
                <a:ea typeface="한컴산뜻돋움" pitchFamily="2" charset="-127"/>
              </a:rPr>
              <a:t> 분류 </a:t>
            </a:r>
            <a:r>
              <a:rPr lang="en-US" altLang="ko-KR" sz="1050" b="1" dirty="0" smtClean="0">
                <a:latin typeface="한컴산뜻돋움" pitchFamily="2" charset="-127"/>
                <a:ea typeface="한컴산뜻돋움" pitchFamily="2" charset="-127"/>
              </a:rPr>
              <a:t>:</a:t>
            </a:r>
          </a:p>
          <a:p>
            <a:pPr marR="0" lvl="0" indent="-342900" fontAlgn="auto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ko-KR" sz="1050" b="1" dirty="0" smtClean="0">
              <a:latin typeface="한컴산뜻돋움" pitchFamily="2" charset="-127"/>
              <a:ea typeface="한컴산뜻돋움" pitchFamily="2" charset="-127"/>
            </a:endParaRPr>
          </a:p>
          <a:p>
            <a:pPr lvl="0" indent="-342900" algn="ctr">
              <a:spcBef>
                <a:spcPct val="20000"/>
              </a:spcBef>
            </a:pP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baby_good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 &lt;- </a:t>
            </a: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baby_nouns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[</a:t>
            </a: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baby_nouns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$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만족도 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== "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만족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", ]</a:t>
            </a:r>
          </a:p>
          <a:p>
            <a:pPr lvl="0" indent="-342900">
              <a:spcBef>
                <a:spcPct val="20000"/>
              </a:spcBef>
            </a:pPr>
            <a:endParaRPr lang="en-US" altLang="ko-KR" sz="1000" dirty="0" smtClean="0">
              <a:latin typeface="한컴산뜻돋움" pitchFamily="2" charset="-127"/>
              <a:ea typeface="한컴산뜻돋움" pitchFamily="2" charset="-127"/>
            </a:endParaRPr>
          </a:p>
          <a:p>
            <a:pPr lvl="0" indent="-342900">
              <a:spcBef>
                <a:spcPct val="20000"/>
              </a:spcBef>
            </a:pPr>
            <a:endParaRPr lang="en-US" altLang="ko-KR" sz="1000" dirty="0" smtClean="0">
              <a:latin typeface="한컴산뜻돋움" pitchFamily="2" charset="-127"/>
              <a:ea typeface="한컴산뜻돋움" pitchFamily="2" charset="-127"/>
            </a:endParaRPr>
          </a:p>
          <a:p>
            <a:pPr marR="0" lvl="0" indent="-342900" fontAlgn="auto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sz="1050" b="1" dirty="0" smtClean="0">
                <a:latin typeface="한컴산뜻돋움" pitchFamily="2" charset="-127"/>
                <a:ea typeface="한컴산뜻돋움" pitchFamily="2" charset="-127"/>
              </a:rPr>
              <a:t>###</a:t>
            </a:r>
            <a:r>
              <a:rPr lang="ko-KR" altLang="en-US" sz="1050" b="1" dirty="0" err="1" smtClean="0">
                <a:latin typeface="한컴산뜻돋움" pitchFamily="2" charset="-127"/>
                <a:ea typeface="한컴산뜻돋움" pitchFamily="2" charset="-127"/>
              </a:rPr>
              <a:t>단어컬럼에서</a:t>
            </a:r>
            <a:r>
              <a:rPr lang="ko-KR" altLang="en-US" sz="1050" b="1" dirty="0" smtClean="0">
                <a:latin typeface="한컴산뜻돋움" pitchFamily="2" charset="-127"/>
                <a:ea typeface="한컴산뜻돋움" pitchFamily="2" charset="-127"/>
              </a:rPr>
              <a:t> 두 글자 이상인 행만 저장 </a:t>
            </a:r>
            <a:r>
              <a:rPr lang="en-US" altLang="ko-KR" sz="1050" b="1" dirty="0" smtClean="0">
                <a:latin typeface="한컴산뜻돋움" pitchFamily="2" charset="-127"/>
                <a:ea typeface="한컴산뜻돋움" pitchFamily="2" charset="-127"/>
              </a:rPr>
              <a:t>:</a:t>
            </a:r>
          </a:p>
          <a:p>
            <a:pPr marR="0" lvl="0" indent="-342900" fontAlgn="auto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ko-KR" sz="1050" b="1" dirty="0" smtClean="0">
              <a:latin typeface="한컴산뜻돋움" pitchFamily="2" charset="-127"/>
              <a:ea typeface="한컴산뜻돋움" pitchFamily="2" charset="-127"/>
            </a:endParaRPr>
          </a:p>
          <a:p>
            <a:pPr lvl="0" indent="-342900" algn="ctr">
              <a:spcBef>
                <a:spcPct val="20000"/>
              </a:spcBef>
            </a:pP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baby_nouns_two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 &lt;- filter(</a:t>
            </a: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baby_nouns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, </a:t>
            </a: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nchar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(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단어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) &gt;= 2)</a:t>
            </a:r>
          </a:p>
          <a:p>
            <a:pPr lvl="0" indent="-342900">
              <a:spcBef>
                <a:spcPct val="20000"/>
              </a:spcBef>
            </a:pPr>
            <a:endParaRPr lang="en-US" altLang="ko-KR" sz="1000" dirty="0" smtClean="0">
              <a:latin typeface="한컴산뜻돋움" pitchFamily="2" charset="-127"/>
              <a:ea typeface="한컴산뜻돋움" pitchFamily="2" charset="-127"/>
            </a:endParaRPr>
          </a:p>
          <a:p>
            <a:pPr lvl="0" indent="-342900">
              <a:spcBef>
                <a:spcPct val="20000"/>
              </a:spcBef>
            </a:pPr>
            <a:endParaRPr lang="en-US" altLang="ko-KR" sz="1000" dirty="0" smtClean="0">
              <a:latin typeface="한컴산뜻돋움" pitchFamily="2" charset="-127"/>
              <a:ea typeface="한컴산뜻돋움" pitchFamily="2" charset="-127"/>
            </a:endParaRPr>
          </a:p>
          <a:p>
            <a:pPr lvl="0" indent="-342900">
              <a:spcBef>
                <a:spcPct val="20000"/>
              </a:spcBef>
            </a:pPr>
            <a:r>
              <a:rPr lang="en-US" altLang="ko-KR" sz="1050" b="1" dirty="0" smtClean="0">
                <a:latin typeface="한컴산뜻돋움" pitchFamily="2" charset="-127"/>
                <a:ea typeface="한컴산뜻돋움" pitchFamily="2" charset="-127"/>
              </a:rPr>
              <a:t>####</a:t>
            </a:r>
            <a:r>
              <a:rPr lang="ko-KR" altLang="en-US" sz="1050" b="1" dirty="0" err="1" smtClean="0">
                <a:latin typeface="한컴산뜻돋움" pitchFamily="2" charset="-127"/>
                <a:ea typeface="한컴산뜻돋움" pitchFamily="2" charset="-127"/>
              </a:rPr>
              <a:t>공통빈출단어</a:t>
            </a:r>
            <a:r>
              <a:rPr lang="ko-KR" altLang="en-US" sz="1050" b="1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ko-KR" altLang="en-US" sz="1050" b="1" dirty="0" err="1" smtClean="0">
                <a:latin typeface="한컴산뜻돋움" pitchFamily="2" charset="-127"/>
                <a:ea typeface="한컴산뜻돋움" pitchFamily="2" charset="-127"/>
              </a:rPr>
              <a:t>배제하기위한</a:t>
            </a:r>
            <a:r>
              <a:rPr lang="ko-KR" altLang="en-US" sz="1050" b="1" dirty="0" smtClean="0">
                <a:latin typeface="한컴산뜻돋움" pitchFamily="2" charset="-127"/>
                <a:ea typeface="한컴산뜻돋움" pitchFamily="2" charset="-127"/>
              </a:rPr>
              <a:t> 변수 리코딩 </a:t>
            </a:r>
            <a:r>
              <a:rPr lang="en-US" altLang="ko-KR" sz="1050" b="1" dirty="0" smtClean="0">
                <a:latin typeface="한컴산뜻돋움" pitchFamily="2" charset="-127"/>
                <a:ea typeface="한컴산뜻돋움" pitchFamily="2" charset="-127"/>
              </a:rPr>
              <a:t>:</a:t>
            </a:r>
          </a:p>
          <a:p>
            <a:pPr lvl="0" indent="-342900">
              <a:spcBef>
                <a:spcPct val="20000"/>
              </a:spcBef>
            </a:pPr>
            <a:endParaRPr lang="en-US" altLang="ko-KR" sz="1050" b="1" dirty="0" smtClean="0">
              <a:latin typeface="한컴산뜻돋움" pitchFamily="2" charset="-127"/>
              <a:ea typeface="한컴산뜻돋움" pitchFamily="2" charset="-127"/>
            </a:endParaRPr>
          </a:p>
          <a:p>
            <a:pPr lvl="0" indent="-342900" algn="just">
              <a:spcBef>
                <a:spcPct val="20000"/>
              </a:spcBef>
            </a:pP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baby_good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 &lt;- </a:t>
            </a: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baby_good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[</a:t>
            </a: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baby_good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$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단어 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!= "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배송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" &amp; </a:t>
            </a: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baby_good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$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단어 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!= "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너무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" &amp; </a:t>
            </a: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baby_good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$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단어 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!= "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가격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" &amp; </a:t>
            </a: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baby_good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$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단어 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!= "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구매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" &amp; </a:t>
            </a: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baby_good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$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단어 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!= "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진짜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" &amp; </a:t>
            </a: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baby_good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$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단어 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!= "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아직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" &amp; </a:t>
            </a: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baby_good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$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단어 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!= "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정말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" &amp; </a:t>
            </a: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baby_good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$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단어 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!= "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매우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" &amp; </a:t>
            </a: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baby_good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$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단어 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!= "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생각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" &amp; </a:t>
            </a: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baby_good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$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단어 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!= "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제품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" &amp; </a:t>
            </a: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baby_good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$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단어 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!= "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상품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" &amp; </a:t>
            </a: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baby_good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$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단어 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!= "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아주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" &amp; </a:t>
            </a:r>
            <a:r>
              <a:rPr lang="en-US" altLang="ko-KR" sz="1000" dirty="0" err="1" smtClean="0">
                <a:latin typeface="한컴산뜻돋움" pitchFamily="2" charset="-127"/>
                <a:ea typeface="한컴산뜻돋움" pitchFamily="2" charset="-127"/>
              </a:rPr>
              <a:t>baby_good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$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단어 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!= "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완전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", ]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214284" y="214294"/>
            <a:ext cx="33602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BEST100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</a:t>
            </a:r>
            <a:endParaRPr lang="ko-KR" altLang="en-US" sz="1200" dirty="0" smtClean="0">
              <a:latin typeface="a펜고딕L" pitchFamily="18" charset="-127"/>
              <a:ea typeface="a펜고딕L" pitchFamily="18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714348" y="1142988"/>
            <a:ext cx="7524740" cy="4136041"/>
            <a:chOff x="714348" y="1142988"/>
            <a:chExt cx="7524740" cy="4136041"/>
          </a:xfrm>
        </p:grpSpPr>
        <p:grpSp>
          <p:nvGrpSpPr>
            <p:cNvPr id="6" name="그룹 9"/>
            <p:cNvGrpSpPr/>
            <p:nvPr/>
          </p:nvGrpSpPr>
          <p:grpSpPr>
            <a:xfrm>
              <a:off x="714348" y="1214426"/>
              <a:ext cx="3890142" cy="3931277"/>
              <a:chOff x="681858" y="1214426"/>
              <a:chExt cx="3890142" cy="3931279"/>
            </a:xfrm>
          </p:grpSpPr>
          <p:sp>
            <p:nvSpPr>
              <p:cNvPr id="12" name="TextBox 11"/>
              <p:cNvSpPr txBox="1"/>
              <p:nvPr/>
            </p:nvSpPr>
            <p:spPr>
              <a:xfrm>
                <a:off x="681858" y="2891241"/>
                <a:ext cx="3890142" cy="2254464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50" b="1" dirty="0" smtClean="0">
                    <a:latin typeface="한컴산뜻돋움" pitchFamily="2" charset="-127"/>
                    <a:ea typeface="한컴산뜻돋움" pitchFamily="2" charset="-127"/>
                  </a:rPr>
                  <a:t>“</a:t>
                </a:r>
                <a:r>
                  <a:rPr lang="ko-KR" altLang="en-US" sz="1050" b="1" dirty="0" smtClean="0">
                    <a:latin typeface="한컴산뜻돋움" pitchFamily="2" charset="-127"/>
                    <a:ea typeface="한컴산뜻돋움" pitchFamily="2" charset="-127"/>
                  </a:rPr>
                  <a:t>빈도분석 막대그래프</a:t>
                </a:r>
                <a:r>
                  <a:rPr lang="en-US" altLang="ko-KR" sz="1050" b="1" dirty="0" smtClean="0">
                    <a:latin typeface="한컴산뜻돋움" pitchFamily="2" charset="-127"/>
                    <a:ea typeface="한컴산뜻돋움" pitchFamily="2" charset="-127"/>
                  </a:rPr>
                  <a:t>(ggplot2)”</a:t>
                </a:r>
              </a:p>
              <a:p>
                <a:endParaRPr lang="en-US" altLang="ko-KR" sz="1000" dirty="0" smtClean="0">
                  <a:latin typeface="한컴산뜻돋움" pitchFamily="2" charset="-127"/>
                  <a:ea typeface="한컴산뜻돋움" pitchFamily="2" charset="-127"/>
                </a:endParaRPr>
              </a:p>
              <a:p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top30 &lt;- </a:t>
                </a:r>
                <a:r>
                  <a:rPr lang="en-US" altLang="ko-KR" sz="1000" dirty="0" err="1" smtClean="0">
                    <a:latin typeface="한컴산뜻돋움" pitchFamily="2" charset="-127"/>
                    <a:ea typeface="한컴산뜻돋움" pitchFamily="2" charset="-127"/>
                  </a:rPr>
                  <a:t>comment_nouns_two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 %&gt;% arrange</a:t>
                </a:r>
              </a:p>
              <a:p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(</a:t>
                </a:r>
                <a:r>
                  <a:rPr lang="en-US" altLang="ko-KR" sz="1000" dirty="0" err="1" smtClean="0">
                    <a:latin typeface="한컴산뜻돋움" pitchFamily="2" charset="-127"/>
                    <a:ea typeface="한컴산뜻돋움" pitchFamily="2" charset="-127"/>
                  </a:rPr>
                  <a:t>desc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(</a:t>
                </a:r>
                <a:r>
                  <a:rPr lang="ko-KR" altLang="en-US" sz="1000" dirty="0" smtClean="0">
                    <a:latin typeface="한컴산뜻돋움" pitchFamily="2" charset="-127"/>
                    <a:ea typeface="한컴산뜻돋움" pitchFamily="2" charset="-127"/>
                  </a:rPr>
                  <a:t>빈도수합계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)) %&gt;% </a:t>
                </a:r>
                <a:r>
                  <a:rPr lang="en-US" altLang="ko-KR" sz="1000" dirty="0" smtClean="0">
                    <a:solidFill>
                      <a:srgbClr val="00B050"/>
                    </a:solidFill>
                    <a:latin typeface="한컴산뜻돋움" pitchFamily="2" charset="-127"/>
                    <a:ea typeface="한컴산뜻돋움" pitchFamily="2" charset="-127"/>
                  </a:rPr>
                  <a:t># </a:t>
                </a:r>
                <a:r>
                  <a:rPr lang="ko-KR" altLang="en-US" sz="1000" dirty="0" smtClean="0">
                    <a:solidFill>
                      <a:srgbClr val="00B050"/>
                    </a:solidFill>
                    <a:latin typeface="한컴산뜻돋움" pitchFamily="2" charset="-127"/>
                    <a:ea typeface="한컴산뜻돋움" pitchFamily="2" charset="-127"/>
                  </a:rPr>
                  <a:t>빈도수 상위</a:t>
                </a:r>
                <a:r>
                  <a:rPr lang="en-US" altLang="ko-KR" sz="1000" dirty="0" smtClean="0">
                    <a:solidFill>
                      <a:srgbClr val="00B050"/>
                    </a:solidFill>
                    <a:latin typeface="한컴산뜻돋움" pitchFamily="2" charset="-127"/>
                    <a:ea typeface="한컴산뜻돋움" pitchFamily="2" charset="-127"/>
                  </a:rPr>
                  <a:t>30</a:t>
                </a:r>
                <a:r>
                  <a:rPr lang="ko-KR" altLang="en-US" sz="1000" dirty="0" smtClean="0">
                    <a:solidFill>
                      <a:srgbClr val="00B050"/>
                    </a:solidFill>
                    <a:latin typeface="한컴산뜻돋움" pitchFamily="2" charset="-127"/>
                    <a:ea typeface="한컴산뜻돋움" pitchFamily="2" charset="-127"/>
                  </a:rPr>
                  <a:t>개 내림차순 정렬</a:t>
                </a:r>
                <a:endParaRPr lang="en-US" altLang="ko-KR" sz="1000" dirty="0" smtClean="0">
                  <a:solidFill>
                    <a:srgbClr val="00B050"/>
                  </a:solidFill>
                  <a:latin typeface="한컴산뜻돋움" pitchFamily="2" charset="-127"/>
                  <a:ea typeface="한컴산뜻돋움" pitchFamily="2" charset="-127"/>
                </a:endParaRPr>
              </a:p>
              <a:p>
                <a:endParaRPr lang="en-US" altLang="ko-KR" sz="1000" dirty="0" smtClean="0">
                  <a:latin typeface="한컴산뜻돋움" pitchFamily="2" charset="-127"/>
                  <a:ea typeface="한컴산뜻돋움" pitchFamily="2" charset="-127"/>
                </a:endParaRPr>
              </a:p>
              <a:p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order &lt;- arrange(top30, </a:t>
                </a:r>
                <a:r>
                  <a:rPr lang="ko-KR" altLang="en-US" sz="1000" dirty="0" smtClean="0">
                    <a:latin typeface="한컴산뜻돋움" pitchFamily="2" charset="-127"/>
                    <a:ea typeface="한컴산뜻돋움" pitchFamily="2" charset="-127"/>
                  </a:rPr>
                  <a:t>빈도수합계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)$</a:t>
                </a:r>
                <a:r>
                  <a:rPr lang="ko-KR" altLang="en-US" sz="1000" dirty="0" smtClean="0">
                    <a:latin typeface="한컴산뜻돋움" pitchFamily="2" charset="-127"/>
                    <a:ea typeface="한컴산뜻돋움" pitchFamily="2" charset="-127"/>
                  </a:rPr>
                  <a:t>단어</a:t>
                </a:r>
              </a:p>
              <a:p>
                <a:r>
                  <a:rPr lang="en-US" altLang="ko-KR" sz="1000" dirty="0" smtClean="0">
                    <a:solidFill>
                      <a:srgbClr val="00B050"/>
                    </a:solidFill>
                    <a:latin typeface="한컴산뜻돋움" pitchFamily="2" charset="-127"/>
                    <a:ea typeface="한컴산뜻돋움" pitchFamily="2" charset="-127"/>
                  </a:rPr>
                  <a:t># </a:t>
                </a:r>
                <a:r>
                  <a:rPr lang="ko-KR" altLang="en-US" sz="1000" dirty="0" smtClean="0">
                    <a:solidFill>
                      <a:srgbClr val="00B050"/>
                    </a:solidFill>
                    <a:latin typeface="한컴산뜻돋움" pitchFamily="2" charset="-127"/>
                    <a:ea typeface="한컴산뜻돋움" pitchFamily="2" charset="-127"/>
                  </a:rPr>
                  <a:t>빈도수 상위</a:t>
                </a:r>
                <a:r>
                  <a:rPr lang="en-US" altLang="ko-KR" sz="1000" dirty="0" smtClean="0">
                    <a:solidFill>
                      <a:srgbClr val="00B050"/>
                    </a:solidFill>
                    <a:latin typeface="한컴산뜻돋움" pitchFamily="2" charset="-127"/>
                    <a:ea typeface="한컴산뜻돋움" pitchFamily="2" charset="-127"/>
                  </a:rPr>
                  <a:t>30</a:t>
                </a:r>
                <a:r>
                  <a:rPr lang="ko-KR" altLang="en-US" sz="1000" dirty="0" smtClean="0">
                    <a:solidFill>
                      <a:srgbClr val="00B050"/>
                    </a:solidFill>
                    <a:latin typeface="한컴산뜻돋움" pitchFamily="2" charset="-127"/>
                    <a:ea typeface="한컴산뜻돋움" pitchFamily="2" charset="-127"/>
                  </a:rPr>
                  <a:t>개 저장</a:t>
                </a:r>
                <a:endParaRPr lang="en-US" altLang="ko-KR" sz="1000" dirty="0" smtClean="0">
                  <a:solidFill>
                    <a:srgbClr val="00B050"/>
                  </a:solidFill>
                  <a:latin typeface="한컴산뜻돋움" pitchFamily="2" charset="-127"/>
                  <a:ea typeface="한컴산뜻돋움" pitchFamily="2" charset="-127"/>
                </a:endParaRPr>
              </a:p>
              <a:p>
                <a:endParaRPr lang="en-US" altLang="ko-KR" sz="1000" dirty="0" smtClean="0">
                  <a:latin typeface="한컴산뜻돋움" pitchFamily="2" charset="-127"/>
                  <a:ea typeface="한컴산뜻돋움" pitchFamily="2" charset="-127"/>
                </a:endParaRPr>
              </a:p>
              <a:p>
                <a:r>
                  <a:rPr lang="en-US" altLang="ko-KR" sz="1000" dirty="0" err="1" smtClean="0">
                    <a:latin typeface="한컴산뜻돋움" pitchFamily="2" charset="-127"/>
                    <a:ea typeface="한컴산뜻돋움" pitchFamily="2" charset="-127"/>
                  </a:rPr>
                  <a:t>ggplot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(data=top30, </a:t>
                </a:r>
                <a:r>
                  <a:rPr lang="en-US" altLang="ko-KR" sz="1000" dirty="0" err="1" smtClean="0">
                    <a:latin typeface="한컴산뜻돋움" pitchFamily="2" charset="-127"/>
                    <a:ea typeface="한컴산뜻돋움" pitchFamily="2" charset="-127"/>
                  </a:rPr>
                  <a:t>aes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(x=</a:t>
                </a:r>
                <a:r>
                  <a:rPr lang="ko-KR" altLang="en-US" sz="1000" dirty="0" smtClean="0">
                    <a:latin typeface="한컴산뜻돋움" pitchFamily="2" charset="-127"/>
                    <a:ea typeface="한컴산뜻돋움" pitchFamily="2" charset="-127"/>
                  </a:rPr>
                  <a:t>단어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, y=</a:t>
                </a:r>
                <a:r>
                  <a:rPr lang="ko-KR" altLang="en-US" sz="1000" dirty="0" smtClean="0">
                    <a:latin typeface="한컴산뜻돋움" pitchFamily="2" charset="-127"/>
                    <a:ea typeface="한컴산뜻돋움" pitchFamily="2" charset="-127"/>
                  </a:rPr>
                  <a:t>빈도수합계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, fill=</a:t>
                </a:r>
                <a:r>
                  <a:rPr lang="ko-KR" altLang="en-US" sz="1000" dirty="0" smtClean="0">
                    <a:latin typeface="한컴산뜻돋움" pitchFamily="2" charset="-127"/>
                    <a:ea typeface="한컴산뜻돋움" pitchFamily="2" charset="-127"/>
                  </a:rPr>
                  <a:t>단어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)) +</a:t>
                </a:r>
              </a:p>
              <a:p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  </a:t>
                </a:r>
                <a:r>
                  <a:rPr lang="en-US" altLang="ko-KR" sz="1000" dirty="0" err="1" smtClean="0">
                    <a:latin typeface="한컴산뜻돋움" pitchFamily="2" charset="-127"/>
                    <a:ea typeface="한컴산뜻돋움" pitchFamily="2" charset="-127"/>
                  </a:rPr>
                  <a:t>ylim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(0,50000) +</a:t>
                </a:r>
              </a:p>
              <a:p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  </a:t>
                </a:r>
                <a:r>
                  <a:rPr lang="en-US" altLang="ko-KR" sz="1000" dirty="0" err="1" smtClean="0">
                    <a:latin typeface="한컴산뜻돋움" pitchFamily="2" charset="-127"/>
                    <a:ea typeface="한컴산뜻돋움" pitchFamily="2" charset="-127"/>
                  </a:rPr>
                  <a:t>geom_col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() +</a:t>
                </a:r>
              </a:p>
              <a:p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  </a:t>
                </a:r>
                <a:r>
                  <a:rPr lang="en-US" altLang="ko-KR" sz="1000" dirty="0" err="1" smtClean="0">
                    <a:latin typeface="한컴산뜻돋움" pitchFamily="2" charset="-127"/>
                    <a:ea typeface="한컴산뜻돋움" pitchFamily="2" charset="-127"/>
                  </a:rPr>
                  <a:t>coord_flip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() +</a:t>
                </a:r>
              </a:p>
              <a:p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  </a:t>
                </a:r>
                <a:r>
                  <a:rPr lang="en-US" altLang="ko-KR" sz="1000" dirty="0" err="1" smtClean="0">
                    <a:latin typeface="한컴산뜻돋움" pitchFamily="2" charset="-127"/>
                    <a:ea typeface="한컴산뜻돋움" pitchFamily="2" charset="-127"/>
                  </a:rPr>
                  <a:t>scale_x_discrete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(limit = order) + </a:t>
                </a:r>
              </a:p>
              <a:p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  </a:t>
                </a:r>
                <a:r>
                  <a:rPr lang="en-US" altLang="ko-KR" sz="1000" dirty="0" err="1" smtClean="0">
                    <a:latin typeface="한컴산뜻돋움" pitchFamily="2" charset="-127"/>
                    <a:ea typeface="한컴산뜻돋움" pitchFamily="2" charset="-127"/>
                  </a:rPr>
                  <a:t>geom_text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(</a:t>
                </a:r>
                <a:r>
                  <a:rPr lang="en-US" altLang="ko-KR" sz="1000" dirty="0" err="1" smtClean="0">
                    <a:latin typeface="한컴산뜻돋움" pitchFamily="2" charset="-127"/>
                    <a:ea typeface="한컴산뜻돋움" pitchFamily="2" charset="-127"/>
                  </a:rPr>
                  <a:t>aes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(label=</a:t>
                </a:r>
                <a:r>
                  <a:rPr lang="ko-KR" altLang="en-US" sz="1000" dirty="0" smtClean="0">
                    <a:latin typeface="한컴산뜻돋움" pitchFamily="2" charset="-127"/>
                    <a:ea typeface="한컴산뜻돋움" pitchFamily="2" charset="-127"/>
                  </a:rPr>
                  <a:t>빈도수합계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), </a:t>
                </a:r>
                <a:r>
                  <a:rPr lang="en-US" altLang="ko-KR" sz="1000" dirty="0" err="1" smtClean="0">
                    <a:latin typeface="한컴산뜻돋움" pitchFamily="2" charset="-127"/>
                    <a:ea typeface="한컴산뜻돋움" pitchFamily="2" charset="-127"/>
                  </a:rPr>
                  <a:t>hjust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=-0.3)</a:t>
                </a:r>
                <a:endParaRPr lang="ko-KR" altLang="en-US" sz="1000" dirty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pic>
            <p:nvPicPr>
              <p:cNvPr id="13" name="Picture 2" descr="ê´ë ¨ ì´ë¯¸ì§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>
                <a:off x="1381040" y="1214426"/>
                <a:ext cx="2464547" cy="1643032"/>
              </a:xfrm>
              <a:prstGeom prst="rect">
                <a:avLst/>
              </a:prstGeom>
              <a:noFill/>
            </p:spPr>
          </p:pic>
        </p:grpSp>
        <p:grpSp>
          <p:nvGrpSpPr>
            <p:cNvPr id="8" name="그룹 13"/>
            <p:cNvGrpSpPr/>
            <p:nvPr/>
          </p:nvGrpSpPr>
          <p:grpSpPr>
            <a:xfrm>
              <a:off x="5024378" y="1142988"/>
              <a:ext cx="3214710" cy="4136041"/>
              <a:chOff x="4834002" y="1359158"/>
              <a:chExt cx="3214710" cy="4136043"/>
            </a:xfrm>
          </p:grpSpPr>
          <p:sp>
            <p:nvSpPr>
              <p:cNvPr id="10" name="직사각형 9"/>
              <p:cNvSpPr/>
              <p:nvPr/>
            </p:nvSpPr>
            <p:spPr>
              <a:xfrm>
                <a:off x="4834002" y="3094543"/>
                <a:ext cx="3214710" cy="240065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000" b="1" dirty="0" smtClean="0">
                    <a:latin typeface="한컴산뜻돋움" pitchFamily="2" charset="-127"/>
                    <a:ea typeface="한컴산뜻돋움" pitchFamily="2" charset="-127"/>
                  </a:rPr>
                  <a:t>“</a:t>
                </a:r>
                <a:r>
                  <a:rPr lang="ko-KR" altLang="en-US" sz="1000" b="1" dirty="0" err="1" smtClean="0">
                    <a:latin typeface="한컴산뜻돋움" pitchFamily="2" charset="-127"/>
                    <a:ea typeface="한컴산뜻돋움" pitchFamily="2" charset="-127"/>
                  </a:rPr>
                  <a:t>워드클라우드</a:t>
                </a:r>
                <a:r>
                  <a:rPr lang="en-US" altLang="ko-KR" sz="1000" b="1" dirty="0" smtClean="0">
                    <a:latin typeface="한컴산뜻돋움" pitchFamily="2" charset="-127"/>
                    <a:ea typeface="한컴산뜻돋움" pitchFamily="2" charset="-127"/>
                  </a:rPr>
                  <a:t>(</a:t>
                </a:r>
                <a:r>
                  <a:rPr lang="en-US" altLang="ko-KR" sz="1000" b="1" dirty="0" err="1" smtClean="0">
                    <a:latin typeface="한컴산뜻돋움" pitchFamily="2" charset="-127"/>
                    <a:ea typeface="한컴산뜻돋움" pitchFamily="2" charset="-127"/>
                  </a:rPr>
                  <a:t>wordcloud</a:t>
                </a:r>
                <a:r>
                  <a:rPr lang="en-US" altLang="ko-KR" sz="1000" b="1" dirty="0" smtClean="0">
                    <a:latin typeface="한컴산뜻돋움" pitchFamily="2" charset="-127"/>
                    <a:ea typeface="한컴산뜻돋움" pitchFamily="2" charset="-127"/>
                  </a:rPr>
                  <a:t>)”</a:t>
                </a:r>
              </a:p>
              <a:p>
                <a:endParaRPr lang="en-US" altLang="ko-KR" sz="1000" dirty="0" smtClean="0">
                  <a:latin typeface="한컴산뜻돋움" pitchFamily="2" charset="-127"/>
                  <a:ea typeface="한컴산뜻돋움" pitchFamily="2" charset="-127"/>
                </a:endParaRPr>
              </a:p>
              <a:p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pal &lt;- brewer.pal(9,"Set1") </a:t>
                </a:r>
              </a:p>
              <a:p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# </a:t>
                </a:r>
                <a:r>
                  <a:rPr lang="ko-KR" altLang="en-US" sz="1000" dirty="0" smtClean="0">
                    <a:latin typeface="한컴산뜻돋움" pitchFamily="2" charset="-127"/>
                    <a:ea typeface="한컴산뜻돋움" pitchFamily="2" charset="-127"/>
                  </a:rPr>
                  <a:t>만족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:Set1, </a:t>
                </a:r>
                <a:r>
                  <a:rPr lang="ko-KR" altLang="en-US" sz="1000" dirty="0" smtClean="0">
                    <a:latin typeface="한컴산뜻돋움" pitchFamily="2" charset="-127"/>
                    <a:ea typeface="한컴산뜻돋움" pitchFamily="2" charset="-127"/>
                  </a:rPr>
                  <a:t>보통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:Blues, </a:t>
                </a:r>
                <a:r>
                  <a:rPr lang="ko-KR" altLang="en-US" sz="1000" dirty="0" smtClean="0">
                    <a:latin typeface="한컴산뜻돋움" pitchFamily="2" charset="-127"/>
                    <a:ea typeface="한컴산뜻돋움" pitchFamily="2" charset="-127"/>
                  </a:rPr>
                  <a:t>불만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:</a:t>
                </a:r>
                <a:r>
                  <a:rPr lang="en-US" altLang="ko-KR" sz="1000" dirty="0" err="1" smtClean="0">
                    <a:latin typeface="한컴산뜻돋움" pitchFamily="2" charset="-127"/>
                    <a:ea typeface="한컴산뜻돋움" pitchFamily="2" charset="-127"/>
                  </a:rPr>
                  <a:t>OrRd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  </a:t>
                </a:r>
                <a:r>
                  <a:rPr lang="en-US" altLang="ko-KR" sz="1000" dirty="0" smtClean="0">
                    <a:solidFill>
                      <a:srgbClr val="00B050"/>
                    </a:solidFill>
                    <a:latin typeface="한컴산뜻돋움" pitchFamily="2" charset="-127"/>
                    <a:ea typeface="한컴산뜻돋움" pitchFamily="2" charset="-127"/>
                  </a:rPr>
                  <a:t># </a:t>
                </a:r>
                <a:r>
                  <a:rPr lang="ko-KR" altLang="en-US" sz="1000" dirty="0" smtClean="0">
                    <a:solidFill>
                      <a:srgbClr val="00B050"/>
                    </a:solidFill>
                    <a:latin typeface="한컴산뜻돋움" pitchFamily="2" charset="-127"/>
                    <a:ea typeface="한컴산뜻돋움" pitchFamily="2" charset="-127"/>
                  </a:rPr>
                  <a:t>색깔변수 지정</a:t>
                </a:r>
                <a:endParaRPr lang="en-US" altLang="ko-KR" sz="1000" dirty="0" smtClean="0">
                  <a:solidFill>
                    <a:srgbClr val="00B050"/>
                  </a:solidFill>
                  <a:latin typeface="한컴산뜻돋움" pitchFamily="2" charset="-127"/>
                  <a:ea typeface="한컴산뜻돋움" pitchFamily="2" charset="-127"/>
                </a:endParaRPr>
              </a:p>
              <a:p>
                <a:r>
                  <a:rPr lang="en-US" altLang="ko-KR" sz="1000" dirty="0" err="1" smtClean="0">
                    <a:latin typeface="한컴산뜻돋움" pitchFamily="2" charset="-127"/>
                    <a:ea typeface="한컴산뜻돋움" pitchFamily="2" charset="-127"/>
                  </a:rPr>
                  <a:t>set.seed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(1234)  </a:t>
                </a:r>
                <a:r>
                  <a:rPr lang="en-US" altLang="ko-KR" sz="1000" dirty="0" smtClean="0">
                    <a:solidFill>
                      <a:srgbClr val="00B050"/>
                    </a:solidFill>
                    <a:latin typeface="한컴산뜻돋움" pitchFamily="2" charset="-127"/>
                    <a:ea typeface="한컴산뜻돋움" pitchFamily="2" charset="-127"/>
                  </a:rPr>
                  <a:t># </a:t>
                </a:r>
                <a:r>
                  <a:rPr lang="ko-KR" altLang="en-US" sz="1000" dirty="0" err="1" smtClean="0">
                    <a:solidFill>
                      <a:srgbClr val="00B050"/>
                    </a:solidFill>
                    <a:latin typeface="한컴산뜻돋움" pitchFamily="2" charset="-127"/>
                    <a:ea typeface="한컴산뜻돋움" pitchFamily="2" charset="-127"/>
                  </a:rPr>
                  <a:t>난수고정</a:t>
                </a:r>
                <a:endParaRPr lang="en-US" altLang="ko-KR" sz="1000" dirty="0" smtClean="0">
                  <a:solidFill>
                    <a:srgbClr val="00B050"/>
                  </a:solidFill>
                  <a:latin typeface="한컴산뜻돋움" pitchFamily="2" charset="-127"/>
                  <a:ea typeface="한컴산뜻돋움" pitchFamily="2" charset="-127"/>
                </a:endParaRPr>
              </a:p>
              <a:p>
                <a:endParaRPr lang="en-US" altLang="ko-KR" sz="1000" dirty="0" smtClean="0">
                  <a:latin typeface="한컴산뜻돋움" pitchFamily="2" charset="-127"/>
                  <a:ea typeface="한컴산뜻돋움" pitchFamily="2" charset="-127"/>
                </a:endParaRPr>
              </a:p>
              <a:p>
                <a:r>
                  <a:rPr lang="en-US" altLang="ko-KR" sz="1000" dirty="0" err="1" smtClean="0">
                    <a:latin typeface="한컴산뜻돋움" pitchFamily="2" charset="-127"/>
                    <a:ea typeface="한컴산뜻돋움" pitchFamily="2" charset="-127"/>
                  </a:rPr>
                  <a:t>wordcloud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(words = </a:t>
                </a:r>
                <a:r>
                  <a:rPr lang="en-US" altLang="ko-KR" sz="1000" dirty="0" err="1" smtClean="0">
                    <a:latin typeface="한컴산뜻돋움" pitchFamily="2" charset="-127"/>
                    <a:ea typeface="한컴산뜻돋움" pitchFamily="2" charset="-127"/>
                  </a:rPr>
                  <a:t>baby_good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$</a:t>
                </a:r>
                <a:r>
                  <a:rPr lang="ko-KR" altLang="en-US" sz="1000" dirty="0" smtClean="0">
                    <a:latin typeface="한컴산뜻돋움" pitchFamily="2" charset="-127"/>
                    <a:ea typeface="한컴산뜻돋움" pitchFamily="2" charset="-127"/>
                  </a:rPr>
                  <a:t>단어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,</a:t>
                </a:r>
              </a:p>
              <a:p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          freq = </a:t>
                </a:r>
                <a:r>
                  <a:rPr lang="en-US" altLang="ko-KR" sz="1000" dirty="0" err="1" smtClean="0">
                    <a:latin typeface="한컴산뜻돋움" pitchFamily="2" charset="-127"/>
                    <a:ea typeface="한컴산뜻돋움" pitchFamily="2" charset="-127"/>
                  </a:rPr>
                  <a:t>baby_good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$</a:t>
                </a:r>
                <a:r>
                  <a:rPr lang="ko-KR" altLang="en-US" sz="1000" dirty="0" smtClean="0">
                    <a:latin typeface="한컴산뜻돋움" pitchFamily="2" charset="-127"/>
                    <a:ea typeface="한컴산뜻돋움" pitchFamily="2" charset="-127"/>
                  </a:rPr>
                  <a:t>빈도수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,</a:t>
                </a:r>
              </a:p>
              <a:p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          </a:t>
                </a:r>
                <a:r>
                  <a:rPr lang="en-US" altLang="ko-KR" sz="1000" dirty="0" err="1" smtClean="0">
                    <a:latin typeface="한컴산뜻돋움" pitchFamily="2" charset="-127"/>
                    <a:ea typeface="한컴산뜻돋움" pitchFamily="2" charset="-127"/>
                  </a:rPr>
                  <a:t>max.word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 = 100,</a:t>
                </a:r>
              </a:p>
              <a:p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          </a:t>
                </a:r>
                <a:r>
                  <a:rPr lang="en-US" altLang="ko-KR" sz="1000" dirty="0" err="1" smtClean="0">
                    <a:latin typeface="한컴산뜻돋움" pitchFamily="2" charset="-127"/>
                    <a:ea typeface="한컴산뜻돋움" pitchFamily="2" charset="-127"/>
                  </a:rPr>
                  <a:t>random.order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 = F,</a:t>
                </a:r>
              </a:p>
              <a:p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          </a:t>
                </a:r>
                <a:r>
                  <a:rPr lang="en-US" altLang="ko-KR" sz="1000" dirty="0" err="1" smtClean="0">
                    <a:latin typeface="한컴산뜻돋움" pitchFamily="2" charset="-127"/>
                    <a:ea typeface="한컴산뜻돋움" pitchFamily="2" charset="-127"/>
                  </a:rPr>
                  <a:t>random.color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 = T,</a:t>
                </a:r>
              </a:p>
              <a:p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          </a:t>
                </a:r>
                <a:r>
                  <a:rPr lang="en-US" altLang="ko-KR" sz="1000" dirty="0" err="1" smtClean="0">
                    <a:latin typeface="한컴산뜻돋움" pitchFamily="2" charset="-127"/>
                    <a:ea typeface="한컴산뜻돋움" pitchFamily="2" charset="-127"/>
                  </a:rPr>
                  <a:t>rot.per</a:t>
                </a:r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 = .1,</a:t>
                </a:r>
              </a:p>
              <a:p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          scale = c(5, 0.5),</a:t>
                </a:r>
              </a:p>
              <a:p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          colors = pal,</a:t>
                </a:r>
              </a:p>
              <a:p>
                <a:r>
                  <a:rPr lang="en-US" altLang="ko-KR" sz="1000" dirty="0" smtClean="0">
                    <a:latin typeface="한컴산뜻돋움" pitchFamily="2" charset="-127"/>
                    <a:ea typeface="한컴산뜻돋움" pitchFamily="2" charset="-127"/>
                  </a:rPr>
                  <a:t>          )</a:t>
                </a:r>
                <a:endParaRPr lang="ko-KR" altLang="en-US" sz="1000" dirty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pic>
            <p:nvPicPr>
              <p:cNvPr id="11" name="그림 10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969" t="8043" r="24647" b="11130"/>
              <a:stretch/>
            </p:blipFill>
            <p:spPr>
              <a:xfrm>
                <a:off x="5643570" y="1359158"/>
                <a:ext cx="1762012" cy="1614308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p:grpSp>
        <p:cxnSp>
          <p:nvCxnSpPr>
            <p:cNvPr id="9" name="직선 연결선 8"/>
            <p:cNvCxnSpPr/>
            <p:nvPr/>
          </p:nvCxnSpPr>
          <p:spPr>
            <a:xfrm rot="5400000">
              <a:off x="2678099" y="3250409"/>
              <a:ext cx="3787008" cy="794"/>
            </a:xfrm>
            <a:prstGeom prst="line">
              <a:avLst/>
            </a:prstGeom>
            <a:ln>
              <a:solidFill>
                <a:srgbClr val="59DA5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직사각형 13"/>
          <p:cNvSpPr/>
          <p:nvPr/>
        </p:nvSpPr>
        <p:spPr>
          <a:xfrm>
            <a:off x="428596" y="642928"/>
            <a:ext cx="26709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5) R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을 활용한 데이터 전처리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&amp;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시각화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428596" y="642928"/>
            <a:ext cx="367921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6)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감정분석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- KOSAC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사전을 이용한 학습 데이터 생성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1142978" y="1500178"/>
            <a:ext cx="6727047" cy="3111508"/>
            <a:chOff x="1142976" y="1500178"/>
            <a:chExt cx="6727047" cy="3111508"/>
          </a:xfrm>
        </p:grpSpPr>
        <p:sp>
          <p:nvSpPr>
            <p:cNvPr id="6" name="TextBox 5"/>
            <p:cNvSpPr txBox="1"/>
            <p:nvPr/>
          </p:nvSpPr>
          <p:spPr>
            <a:xfrm>
              <a:off x="1142976" y="3786196"/>
              <a:ext cx="4071966" cy="415498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서울대학교 컴퓨터 언어학과에서 만든 </a:t>
              </a:r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“KOSAC 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사전</a:t>
              </a:r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”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을 이용하여</a:t>
              </a:r>
              <a:endParaRPr lang="en-US" altLang="ko-KR" sz="1050" dirty="0" smtClean="0">
                <a:latin typeface="한컴산뜻돋움" pitchFamily="2" charset="-127"/>
                <a:ea typeface="한컴산뜻돋움" pitchFamily="2" charset="-127"/>
              </a:endParaRPr>
            </a:p>
            <a:p>
              <a:pPr algn="ctr"/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긍정</a:t>
              </a:r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(POS), 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부정</a:t>
              </a:r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(NEG), 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중립</a:t>
              </a:r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(NEUT)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의 단어를 학습 데이터로 생성</a:t>
              </a:r>
              <a:endParaRPr lang="ko-KR" altLang="en-US" sz="105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  <p:pic>
          <p:nvPicPr>
            <p:cNvPr id="8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254403" y="1500181"/>
              <a:ext cx="3857652" cy="19024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5254931" y="1500178"/>
              <a:ext cx="2615092" cy="31115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cxnSp>
          <p:nvCxnSpPr>
            <p:cNvPr id="10" name="직선 연결선 9"/>
            <p:cNvCxnSpPr/>
            <p:nvPr/>
          </p:nvCxnSpPr>
          <p:spPr>
            <a:xfrm>
              <a:off x="1226289" y="4214824"/>
              <a:ext cx="3857652" cy="1588"/>
            </a:xfrm>
            <a:prstGeom prst="line">
              <a:avLst/>
            </a:prstGeom>
            <a:ln cmpd="dbl">
              <a:solidFill>
                <a:srgbClr val="59DA5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직사각형 10"/>
          <p:cNvSpPr/>
          <p:nvPr/>
        </p:nvSpPr>
        <p:spPr>
          <a:xfrm>
            <a:off x="214284" y="214294"/>
            <a:ext cx="33602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BEST100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</a:t>
            </a:r>
            <a:endParaRPr lang="ko-KR" altLang="en-US" sz="1200" dirty="0" smtClean="0">
              <a:latin typeface="a펜고딕L" pitchFamily="18" charset="-127"/>
              <a:ea typeface="a펜고딕L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607417" y="4818162"/>
            <a:ext cx="6286544" cy="25391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KOSAC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의 긍정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, 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부정 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,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중립 단어 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SET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를 </a:t>
            </a:r>
            <a:r>
              <a:rPr lang="en-US" altLang="ko-KR" sz="1050" b="1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en-US" altLang="ko-KR" sz="1050" b="1" dirty="0" err="1" smtClean="0">
                <a:latin typeface="한컴산뜻돋움" pitchFamily="2" charset="-127"/>
                <a:ea typeface="한컴산뜻돋움" pitchFamily="2" charset="-127"/>
              </a:rPr>
              <a:t>NaiveBayseClassifier</a:t>
            </a:r>
            <a:r>
              <a:rPr lang="ko-KR" altLang="en-US" sz="1050" b="1" dirty="0" smtClean="0">
                <a:latin typeface="한컴산뜻돋움" pitchFamily="2" charset="-127"/>
                <a:ea typeface="한컴산뜻돋움" pitchFamily="2" charset="-127"/>
              </a:rPr>
              <a:t>를 통해 학습</a:t>
            </a:r>
            <a:r>
              <a:rPr lang="en-US" altLang="ko-KR" sz="1050" b="1" dirty="0" smtClean="0">
                <a:latin typeface="한컴산뜻돋움" pitchFamily="2" charset="-127"/>
                <a:ea typeface="한컴산뜻돋움" pitchFamily="2" charset="-127"/>
              </a:rPr>
              <a:t>”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시킨 후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네이버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댓글을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 분석</a:t>
            </a:r>
            <a:endParaRPr lang="ko-KR" altLang="en-US" sz="1050" dirty="0">
              <a:latin typeface="한컴산뜻돋움" pitchFamily="2" charset="-127"/>
              <a:ea typeface="한컴산뜻돋움" pitchFamily="2" charset="-127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18602" y="1154973"/>
            <a:ext cx="4213231" cy="33693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직사각형 5"/>
          <p:cNvSpPr/>
          <p:nvPr/>
        </p:nvSpPr>
        <p:spPr>
          <a:xfrm>
            <a:off x="428598" y="642928"/>
            <a:ext cx="454323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6)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감정분석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- </a:t>
            </a:r>
            <a:r>
              <a:rPr lang="en-US" altLang="ko-KR" sz="1200" dirty="0" err="1" smtClean="0">
                <a:latin typeface="한컴산뜻돋움" pitchFamily="2" charset="-127"/>
                <a:ea typeface="한컴산뜻돋움" pitchFamily="2" charset="-127"/>
              </a:rPr>
              <a:t>NaiveBayseClassifier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를 이용한 데이터 학습 및 분석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14284" y="214294"/>
            <a:ext cx="33602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BEST100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</a:t>
            </a:r>
            <a:endParaRPr lang="ko-KR" altLang="en-US" sz="1200" dirty="0" smtClean="0">
              <a:latin typeface="a펜고딕L" pitchFamily="18" charset="-127"/>
              <a:ea typeface="a펜고딕L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142976" y="1071550"/>
            <a:ext cx="4572000" cy="3231654"/>
          </a:xfrm>
          <a:prstGeom prst="rect">
            <a:avLst/>
          </a:prstGeom>
        </p:spPr>
        <p:txBody>
          <a:bodyPr>
            <a:spAutoFit/>
          </a:bodyPr>
          <a:lstStyle/>
          <a:p>
            <a:pPr marL="228600" indent="-228600"/>
            <a:r>
              <a:rPr lang="ko-KR" altLang="en-US" sz="2400" dirty="0" smtClean="0">
                <a:latin typeface="a펜고딕L" pitchFamily="18" charset="-127"/>
                <a:ea typeface="a펜고딕L" pitchFamily="18" charset="-127"/>
              </a:rPr>
              <a:t>목차</a:t>
            </a:r>
          </a:p>
          <a:p>
            <a:pPr marL="228600" indent="-228600"/>
            <a:endParaRPr lang="en-US" altLang="ko-KR" dirty="0" smtClean="0">
              <a:latin typeface="a펜고딕L" pitchFamily="18" charset="-127"/>
              <a:ea typeface="a펜고딕L" pitchFamily="18" charset="-127"/>
            </a:endParaRPr>
          </a:p>
          <a:p>
            <a:r>
              <a:rPr lang="en-US" altLang="ko-KR" dirty="0" smtClean="0">
                <a:latin typeface="한컴산뜻돋움" pitchFamily="2" charset="-127"/>
                <a:ea typeface="한컴산뜻돋움" pitchFamily="2" charset="-127"/>
              </a:rPr>
              <a:t>1. </a:t>
            </a:r>
            <a:r>
              <a:rPr lang="ko-KR" altLang="en-US" dirty="0" smtClean="0">
                <a:latin typeface="한컴산뜻돋움" pitchFamily="2" charset="-127"/>
                <a:ea typeface="한컴산뜻돋움" pitchFamily="2" charset="-127"/>
              </a:rPr>
              <a:t>프로젝트 개요</a:t>
            </a:r>
            <a:endParaRPr lang="en-US" altLang="ko-KR" dirty="0" smtClean="0">
              <a:latin typeface="한컴산뜻돋움" pitchFamily="2" charset="-127"/>
              <a:ea typeface="한컴산뜻돋움" pitchFamily="2" charset="-127"/>
            </a:endParaRPr>
          </a:p>
          <a:p>
            <a:r>
              <a:rPr lang="en-US" altLang="ko-KR" dirty="0" smtClean="0">
                <a:latin typeface="한컴산뜻돋움" pitchFamily="2" charset="-127"/>
                <a:ea typeface="한컴산뜻돋움" pitchFamily="2" charset="-127"/>
              </a:rPr>
              <a:t> </a:t>
            </a:r>
          </a:p>
          <a:p>
            <a:r>
              <a:rPr lang="en-US" altLang="ko-KR" dirty="0" smtClean="0">
                <a:latin typeface="한컴산뜻돋움" pitchFamily="2" charset="-127"/>
                <a:ea typeface="한컴산뜻돋움" pitchFamily="2" charset="-127"/>
              </a:rPr>
              <a:t>2. </a:t>
            </a:r>
            <a:r>
              <a:rPr lang="ko-KR" altLang="en-US" dirty="0" smtClean="0">
                <a:latin typeface="한컴산뜻돋움" pitchFamily="2" charset="-127"/>
                <a:ea typeface="한컴산뜻돋움" pitchFamily="2" charset="-127"/>
              </a:rPr>
              <a:t>프로젝트 과정</a:t>
            </a:r>
            <a:endParaRPr lang="en-US" altLang="ko-KR" dirty="0" smtClean="0">
              <a:latin typeface="한컴산뜻돋움" pitchFamily="2" charset="-127"/>
              <a:ea typeface="한컴산뜻돋움" pitchFamily="2" charset="-127"/>
            </a:endParaRPr>
          </a:p>
          <a:p>
            <a:endParaRPr lang="en-US" altLang="ko-KR" dirty="0" smtClean="0">
              <a:latin typeface="한컴산뜻돋움" pitchFamily="2" charset="-127"/>
              <a:ea typeface="한컴산뜻돋움" pitchFamily="2" charset="-127"/>
            </a:endParaRPr>
          </a:p>
          <a:p>
            <a:r>
              <a:rPr lang="en-US" altLang="ko-KR" dirty="0" smtClean="0">
                <a:latin typeface="한컴산뜻돋움" pitchFamily="2" charset="-127"/>
                <a:ea typeface="한컴산뜻돋움" pitchFamily="2" charset="-127"/>
              </a:rPr>
              <a:t>3. </a:t>
            </a:r>
            <a:r>
              <a:rPr lang="ko-KR" altLang="en-US" dirty="0" smtClean="0">
                <a:latin typeface="한컴산뜻돋움" pitchFamily="2" charset="-127"/>
                <a:ea typeface="한컴산뜻돋움" pitchFamily="2" charset="-127"/>
              </a:rPr>
              <a:t>프로젝트 내용</a:t>
            </a:r>
            <a:endParaRPr lang="en-US" altLang="ko-KR" dirty="0" smtClean="0">
              <a:latin typeface="한컴산뜻돋움" pitchFamily="2" charset="-127"/>
              <a:ea typeface="한컴산뜻돋움" pitchFamily="2" charset="-127"/>
            </a:endParaRPr>
          </a:p>
          <a:p>
            <a:endParaRPr lang="en-US" altLang="ko-KR" dirty="0">
              <a:latin typeface="한컴산뜻돋움" pitchFamily="2" charset="-127"/>
              <a:ea typeface="한컴산뜻돋움" pitchFamily="2" charset="-127"/>
            </a:endParaRPr>
          </a:p>
          <a:p>
            <a:r>
              <a:rPr lang="en-US" altLang="ko-KR" dirty="0" smtClean="0">
                <a:latin typeface="한컴산뜻돋움" pitchFamily="2" charset="-127"/>
                <a:ea typeface="한컴산뜻돋움" pitchFamily="2" charset="-127"/>
              </a:rPr>
              <a:t>4. </a:t>
            </a:r>
            <a:r>
              <a:rPr lang="ko-KR" altLang="en-US" dirty="0" smtClean="0">
                <a:latin typeface="한컴산뜻돋움" pitchFamily="2" charset="-127"/>
                <a:ea typeface="한컴산뜻돋움" pitchFamily="2" charset="-127"/>
              </a:rPr>
              <a:t>결론</a:t>
            </a:r>
            <a:r>
              <a:rPr lang="en-US" altLang="ko-KR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ko-KR" altLang="en-US" dirty="0" smtClean="0">
                <a:latin typeface="한컴산뜻돋움" pitchFamily="2" charset="-127"/>
                <a:ea typeface="한컴산뜻돋움" pitchFamily="2" charset="-127"/>
              </a:rPr>
              <a:t>및</a:t>
            </a:r>
            <a:r>
              <a:rPr lang="en-US" altLang="ko-KR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ko-KR" altLang="en-US" dirty="0" smtClean="0">
                <a:latin typeface="한컴산뜻돋움" pitchFamily="2" charset="-127"/>
                <a:ea typeface="한컴산뜻돋움" pitchFamily="2" charset="-127"/>
              </a:rPr>
              <a:t>기대 효과 </a:t>
            </a:r>
            <a:endParaRPr lang="en-US" altLang="ko-KR" dirty="0" smtClean="0">
              <a:latin typeface="한컴산뜻돋움" pitchFamily="2" charset="-127"/>
              <a:ea typeface="한컴산뜻돋움" pitchFamily="2" charset="-127"/>
            </a:endParaRPr>
          </a:p>
          <a:p>
            <a:endParaRPr lang="en-US" altLang="ko-KR" dirty="0" smtClean="0">
              <a:latin typeface="한컴산뜻돋움" pitchFamily="2" charset="-127"/>
              <a:ea typeface="한컴산뜻돋움" pitchFamily="2" charset="-127"/>
            </a:endParaRPr>
          </a:p>
          <a:p>
            <a:r>
              <a:rPr lang="en-US" altLang="ko-KR" dirty="0" smtClean="0">
                <a:latin typeface="한컴산뜻돋움" pitchFamily="2" charset="-127"/>
                <a:ea typeface="한컴산뜻돋움" pitchFamily="2" charset="-127"/>
              </a:rPr>
              <a:t>5. </a:t>
            </a:r>
            <a:r>
              <a:rPr lang="ko-KR" altLang="en-US" dirty="0" smtClean="0">
                <a:latin typeface="한컴산뜻돋움" pitchFamily="2" charset="-127"/>
                <a:ea typeface="한컴산뜻돋움" pitchFamily="2" charset="-127"/>
              </a:rPr>
              <a:t>한계점 및 향후 계획</a:t>
            </a:r>
            <a:endParaRPr lang="en-US" altLang="ko-KR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666792" y="4786327"/>
            <a:ext cx="5691290" cy="67710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[ </a:t>
            </a:r>
            <a:r>
              <a:rPr lang="ko-KR" altLang="en-US" sz="1100" b="1" dirty="0" smtClean="0">
                <a:latin typeface="한컴산뜻돋움" pitchFamily="2" charset="-127"/>
                <a:ea typeface="한컴산뜻돋움" pitchFamily="2" charset="-127"/>
              </a:rPr>
              <a:t>부정확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한 분석 결과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 ]</a:t>
            </a:r>
          </a:p>
          <a:p>
            <a:pPr algn="ctr"/>
            <a:endParaRPr lang="en-US" altLang="ko-KR" sz="300" b="1" dirty="0" smtClean="0">
              <a:latin typeface="한컴산뜻돋움" pitchFamily="2" charset="-127"/>
              <a:ea typeface="한컴산뜻돋움" pitchFamily="2" charset="-127"/>
            </a:endParaRPr>
          </a:p>
          <a:p>
            <a:pPr algn="ctr"/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: ‘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잘받았습니다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’, ‘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잘받았어요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’, ‘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배송빨라요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’ 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등을 부정적인 단어로 인식</a:t>
            </a:r>
            <a:endParaRPr lang="en-US" altLang="ko-KR" sz="1050" dirty="0" smtClean="0">
              <a:latin typeface="한컴산뜻돋움" pitchFamily="2" charset="-127"/>
              <a:ea typeface="한컴산뜻돋움" pitchFamily="2" charset="-127"/>
            </a:endParaRPr>
          </a:p>
          <a:p>
            <a:pPr algn="ctr"/>
            <a:endParaRPr lang="en-US" altLang="ko-KR" sz="300" dirty="0" smtClean="0">
              <a:latin typeface="한컴산뜻돋움" pitchFamily="2" charset="-127"/>
              <a:ea typeface="한컴산뜻돋움" pitchFamily="2" charset="-127"/>
            </a:endParaRPr>
          </a:p>
          <a:p>
            <a:pPr algn="ctr"/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KOSAC 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사전에 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‘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잘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’, ‘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잘받다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’ ‘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배송빨라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’ 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등을 긍정의 단어로 추가 하여 </a:t>
            </a:r>
            <a:r>
              <a:rPr lang="en-US" altLang="ko-KR" sz="1050" b="1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ko-KR" altLang="en-US" sz="1050" b="1" dirty="0" err="1" smtClean="0">
                <a:latin typeface="한컴산뜻돋움" pitchFamily="2" charset="-127"/>
                <a:ea typeface="한컴산뜻돋움" pitchFamily="2" charset="-127"/>
              </a:rPr>
              <a:t>재학습</a:t>
            </a:r>
            <a:r>
              <a:rPr lang="en-US" altLang="ko-KR" sz="1050" b="1" dirty="0" smtClean="0">
                <a:latin typeface="한컴산뜻돋움" pitchFamily="2" charset="-127"/>
                <a:ea typeface="한컴산뜻돋움" pitchFamily="2" charset="-127"/>
              </a:rPr>
              <a:t>”</a:t>
            </a:r>
            <a:endParaRPr lang="ko-KR" altLang="en-US" sz="1050" b="1" dirty="0">
              <a:latin typeface="한컴산뜻돋움" pitchFamily="2" charset="-127"/>
              <a:ea typeface="한컴산뜻돋움" pitchFamily="2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1928794" y="1230302"/>
            <a:ext cx="5286412" cy="3413150"/>
            <a:chOff x="1928794" y="1230301"/>
            <a:chExt cx="5286412" cy="3413150"/>
          </a:xfrm>
        </p:grpSpPr>
        <p:pic>
          <p:nvPicPr>
            <p:cNvPr id="11" name="Picture 2" descr="C:\Users\acorn\Desktop\사전수정하기전결과.PNG"/>
            <p:cNvPicPr>
              <a:picLocks noChangeAspect="1" noChangeArrowheads="1"/>
            </p:cNvPicPr>
            <p:nvPr/>
          </p:nvPicPr>
          <p:blipFill>
            <a:blip r:embed="rId2" cstate="print"/>
            <a:srcRect b="42636"/>
            <a:stretch>
              <a:fillRect/>
            </a:stretch>
          </p:blipFill>
          <p:spPr bwMode="auto">
            <a:xfrm>
              <a:off x="1928794" y="1627180"/>
              <a:ext cx="5286412" cy="3016271"/>
            </a:xfrm>
            <a:prstGeom prst="rect">
              <a:avLst/>
            </a:prstGeom>
            <a:noFill/>
          </p:spPr>
        </p:pic>
        <p:sp>
          <p:nvSpPr>
            <p:cNvPr id="12" name="TextBox 11"/>
            <p:cNvSpPr txBox="1"/>
            <p:nvPr/>
          </p:nvSpPr>
          <p:spPr>
            <a:xfrm>
              <a:off x="2214546" y="1230301"/>
              <a:ext cx="4643470" cy="26161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latin typeface="한컴산뜻돋움" pitchFamily="2" charset="-127"/>
                  <a:ea typeface="한컴산뜻돋움" pitchFamily="2" charset="-127"/>
                </a:rPr>
                <a:t>긍정적인 문장                       중립적인 문장                             부정적인 문장</a:t>
              </a:r>
              <a:endParaRPr lang="ko-KR" altLang="en-US" sz="11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</p:grpSp>
      <p:sp>
        <p:nvSpPr>
          <p:cNvPr id="13" name="직사각형 12"/>
          <p:cNvSpPr/>
          <p:nvPr/>
        </p:nvSpPr>
        <p:spPr>
          <a:xfrm>
            <a:off x="428596" y="642928"/>
            <a:ext cx="22749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6)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감정분석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- KOSAC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사전 수정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214284" y="214294"/>
            <a:ext cx="33602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BEST100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</a:t>
            </a:r>
            <a:endParaRPr lang="ko-KR" altLang="en-US" sz="1200" dirty="0" smtClean="0">
              <a:latin typeface="a펜고딕L" pitchFamily="18" charset="-127"/>
              <a:ea typeface="a펜고딕L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21</a:t>
            </a:fld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05044" y="4786329"/>
            <a:ext cx="5214974" cy="46935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사전 수정 후 분류 정확도가 매우 향상 되었으나</a:t>
            </a:r>
            <a:endParaRPr lang="en-US" altLang="ko-KR" sz="1050" dirty="0" smtClean="0">
              <a:latin typeface="한컴산뜻돋움" pitchFamily="2" charset="-127"/>
              <a:ea typeface="한컴산뜻돋움" pitchFamily="2" charset="-127"/>
            </a:endParaRPr>
          </a:p>
          <a:p>
            <a:pPr algn="ctr"/>
            <a:endParaRPr lang="en-US" altLang="ko-KR" sz="300" dirty="0" smtClean="0">
              <a:latin typeface="한컴산뜻돋움" pitchFamily="2" charset="-127"/>
              <a:ea typeface="한컴산뜻돋움" pitchFamily="2" charset="-127"/>
            </a:endParaRPr>
          </a:p>
          <a:p>
            <a:pPr algn="ctr"/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[ </a:t>
            </a:r>
            <a:r>
              <a:rPr lang="ko-KR" altLang="en-US" sz="1100" b="1" dirty="0" smtClean="0">
                <a:latin typeface="한컴산뜻돋움" pitchFamily="2" charset="-127"/>
                <a:ea typeface="한컴산뜻돋움" pitchFamily="2" charset="-127"/>
              </a:rPr>
              <a:t>맞춤법이 틀린 경우</a:t>
            </a:r>
            <a:r>
              <a:rPr lang="en-US" altLang="ko-KR" sz="1100" b="1" dirty="0" smtClean="0">
                <a:latin typeface="한컴산뜻돋움" pitchFamily="2" charset="-127"/>
                <a:ea typeface="한컴산뜻돋움" pitchFamily="2" charset="-127"/>
              </a:rPr>
              <a:t>,</a:t>
            </a:r>
            <a:r>
              <a:rPr lang="ko-KR" altLang="en-US" sz="1100" b="1" dirty="0" smtClean="0">
                <a:latin typeface="한컴산뜻돋움" pitchFamily="2" charset="-127"/>
                <a:ea typeface="한컴산뜻돋움" pitchFamily="2" charset="-127"/>
              </a:rPr>
              <a:t> 부정적인 단어로 인식 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]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/>
          <a:srcRect b="2012"/>
          <a:stretch>
            <a:fillRect/>
          </a:stretch>
        </p:blipFill>
        <p:spPr bwMode="auto">
          <a:xfrm>
            <a:off x="190532" y="1246177"/>
            <a:ext cx="8786842" cy="32543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직사각형 5"/>
          <p:cNvSpPr/>
          <p:nvPr/>
        </p:nvSpPr>
        <p:spPr>
          <a:xfrm>
            <a:off x="428597" y="642928"/>
            <a:ext cx="17347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6)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감정분석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-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최종 결과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14284" y="214294"/>
            <a:ext cx="33602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BEST100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</a:t>
            </a:r>
            <a:endParaRPr lang="ko-KR" altLang="en-US" sz="1200" dirty="0" smtClean="0">
              <a:latin typeface="a펜고딕L" pitchFamily="18" charset="-127"/>
              <a:ea typeface="a펜고딕L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28596" y="642928"/>
            <a:ext cx="50257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1)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네이버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스토어팜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BEST100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381,287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건 </a:t>
            </a:r>
            <a:r>
              <a:rPr lang="en-US" altLang="ko-KR" sz="800" dirty="0" smtClean="0">
                <a:latin typeface="한컴산뜻돋움" pitchFamily="2" charset="-127"/>
                <a:ea typeface="한컴산뜻돋움" pitchFamily="2" charset="-127"/>
              </a:rPr>
              <a:t>(</a:t>
            </a:r>
            <a:r>
              <a:rPr lang="ko-KR" altLang="en-US" sz="800" dirty="0" smtClean="0">
                <a:latin typeface="한컴산뜻돋움" pitchFamily="2" charset="-127"/>
                <a:ea typeface="한컴산뜻돋움" pitchFamily="2" charset="-127"/>
              </a:rPr>
              <a:t>두 자 이상의 단어</a:t>
            </a:r>
            <a:r>
              <a:rPr lang="en-US" altLang="ko-KR" sz="800" dirty="0" smtClean="0">
                <a:latin typeface="한컴산뜻돋움" pitchFamily="2" charset="-127"/>
                <a:ea typeface="한컴산뜻돋움" pitchFamily="2" charset="-127"/>
              </a:rPr>
              <a:t>)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-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빈도분석</a:t>
            </a:r>
            <a:endParaRPr lang="en-US" altLang="ko-KR" sz="1200" dirty="0" smtClean="0">
              <a:latin typeface="한컴산뜻돋움" pitchFamily="2" charset="-127"/>
              <a:ea typeface="한컴산뜻돋움" pitchFamily="2" charset="-127"/>
            </a:endParaRPr>
          </a:p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endParaRPr lang="ko-KR" altLang="en-US" sz="12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664" y="1157881"/>
            <a:ext cx="6929486" cy="398563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500826" y="5320418"/>
            <a:ext cx="2571768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※ </a:t>
            </a:r>
            <a:r>
              <a:rPr lang="ko-KR" altLang="en-US" sz="6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크롤링대상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</a:t>
            </a:r>
            <a:r>
              <a:rPr lang="ko-KR" altLang="en-US" sz="6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스토어팜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</a:t>
            </a: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: 450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개 </a:t>
            </a: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(9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개 카테고리 </a:t>
            </a: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X 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카테고리 당 </a:t>
            </a: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50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개</a:t>
            </a: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)</a:t>
            </a:r>
          </a:p>
          <a:p>
            <a:pPr algn="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※ 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카테고리 </a:t>
            </a:r>
            <a:r>
              <a:rPr lang="ko-KR" altLang="en-US" sz="6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분석시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공통발생단어</a:t>
            </a: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(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배송</a:t>
            </a: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, 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너무 등</a:t>
            </a: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) </a:t>
            </a:r>
            <a:r>
              <a:rPr lang="ko-KR" altLang="en-US" sz="6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전처리를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통해 배제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14283" y="214294"/>
            <a:ext cx="36455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BEST100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분석결과</a:t>
            </a:r>
            <a:endParaRPr lang="ko-KR" altLang="en-US" sz="1200" dirty="0" smtClean="0">
              <a:latin typeface="a펜고딕L" pitchFamily="18" charset="-127"/>
              <a:ea typeface="a펜고딕L" pitchFamily="18" charset="-127"/>
            </a:endParaRPr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22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28596" y="642928"/>
            <a:ext cx="56436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1)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네이버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스토어팜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BEST100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381,287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건 </a:t>
            </a:r>
            <a:r>
              <a:rPr lang="en-US" altLang="ko-KR" sz="800" dirty="0" smtClean="0">
                <a:latin typeface="한컴산뜻돋움" pitchFamily="2" charset="-127"/>
                <a:ea typeface="한컴산뜻돋움" pitchFamily="2" charset="-127"/>
              </a:rPr>
              <a:t>(</a:t>
            </a:r>
            <a:r>
              <a:rPr lang="ko-KR" altLang="en-US" sz="800" dirty="0" smtClean="0">
                <a:latin typeface="한컴산뜻돋움" pitchFamily="2" charset="-127"/>
                <a:ea typeface="한컴산뜻돋움" pitchFamily="2" charset="-127"/>
              </a:rPr>
              <a:t>두 자 이상의 단어</a:t>
            </a:r>
            <a:r>
              <a:rPr lang="en-US" altLang="ko-KR" sz="800" dirty="0" smtClean="0">
                <a:latin typeface="한컴산뜻돋움" pitchFamily="2" charset="-127"/>
                <a:ea typeface="한컴산뜻돋움" pitchFamily="2" charset="-127"/>
              </a:rPr>
              <a:t>)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–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빈도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/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감정분석</a:t>
            </a:r>
            <a:endParaRPr lang="en-US" altLang="ko-KR" sz="1200" dirty="0" smtClean="0">
              <a:latin typeface="한컴산뜻돋움" pitchFamily="2" charset="-127"/>
              <a:ea typeface="한컴산뜻돋움" pitchFamily="2" charset="-127"/>
            </a:endParaRPr>
          </a:p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endParaRPr lang="ko-KR" altLang="en-US" sz="12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500826" y="5320418"/>
            <a:ext cx="2571768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※ </a:t>
            </a:r>
            <a:r>
              <a:rPr lang="ko-KR" altLang="en-US" sz="6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크롤링대상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</a:t>
            </a:r>
            <a:r>
              <a:rPr lang="ko-KR" altLang="en-US" sz="6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스토어팜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</a:t>
            </a: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: 450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개 </a:t>
            </a: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(9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개 카테고리 </a:t>
            </a: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X 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카테고리 당 </a:t>
            </a: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50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개</a:t>
            </a: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)</a:t>
            </a:r>
          </a:p>
          <a:p>
            <a:pPr algn="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※ 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카테고리 </a:t>
            </a:r>
            <a:r>
              <a:rPr lang="ko-KR" altLang="en-US" sz="6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분석시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공통발생단어</a:t>
            </a: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(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배송</a:t>
            </a: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, 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너무 등</a:t>
            </a: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) </a:t>
            </a:r>
            <a:r>
              <a:rPr lang="ko-KR" altLang="en-US" sz="6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전처리를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통해 배제</a:t>
            </a:r>
          </a:p>
        </p:txBody>
      </p:sp>
      <p:graphicFrame>
        <p:nvGraphicFramePr>
          <p:cNvPr id="10" name="차트 9"/>
          <p:cNvGraphicFramePr/>
          <p:nvPr/>
        </p:nvGraphicFramePr>
        <p:xfrm>
          <a:off x="3619556" y="1551678"/>
          <a:ext cx="4929190" cy="32823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차트 11"/>
          <p:cNvGraphicFramePr/>
          <p:nvPr>
            <p:extLst>
              <p:ext uri="{D42A27DB-BD31-4B8C-83A1-F6EECF244321}">
                <p14:modId xmlns:p14="http://schemas.microsoft.com/office/powerpoint/2010/main" val="3892959101"/>
              </p:ext>
            </p:extLst>
          </p:nvPr>
        </p:nvGraphicFramePr>
        <p:xfrm>
          <a:off x="857224" y="1571617"/>
          <a:ext cx="3857652" cy="31894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4" name="그룹 23"/>
          <p:cNvGrpSpPr/>
          <p:nvPr/>
        </p:nvGrpSpPr>
        <p:grpSpPr>
          <a:xfrm>
            <a:off x="7191457" y="2980439"/>
            <a:ext cx="1279516" cy="698599"/>
            <a:chOff x="7286644" y="2428872"/>
            <a:chExt cx="1279516" cy="698598"/>
          </a:xfrm>
        </p:grpSpPr>
        <p:sp>
          <p:nvSpPr>
            <p:cNvPr id="13" name="직사각형 12"/>
            <p:cNvSpPr/>
            <p:nvPr/>
          </p:nvSpPr>
          <p:spPr>
            <a:xfrm>
              <a:off x="7286644" y="2428872"/>
              <a:ext cx="1200970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ctr"/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만족합니다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,13281</a:t>
              </a: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7286644" y="2655061"/>
              <a:ext cx="1279516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ctr"/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잘 받았습니다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,3579</a:t>
              </a: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7298519" y="2881249"/>
              <a:ext cx="1050288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ctr"/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보통입니다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,135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3976748" y="3337626"/>
            <a:ext cx="1333931" cy="734788"/>
            <a:chOff x="3929058" y="2809812"/>
            <a:chExt cx="1333931" cy="734787"/>
          </a:xfrm>
        </p:grpSpPr>
        <p:sp>
          <p:nvSpPr>
            <p:cNvPr id="16" name="직사각형 15"/>
            <p:cNvSpPr/>
            <p:nvPr/>
          </p:nvSpPr>
          <p:spPr>
            <a:xfrm>
              <a:off x="4212701" y="2809812"/>
              <a:ext cx="1050288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ctr"/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보통입니다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,135</a:t>
              </a: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3929058" y="3054096"/>
              <a:ext cx="1316386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ctr"/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 괜찮은 것 같아요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,62</a:t>
              </a: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4060417" y="3298378"/>
              <a:ext cx="1196160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ctr"/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 좋은 것 같아요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,59</a:t>
              </a: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5453194" y="1337366"/>
            <a:ext cx="1249060" cy="746475"/>
            <a:chOff x="4691126" y="1881118"/>
            <a:chExt cx="1249060" cy="746475"/>
          </a:xfrm>
        </p:grpSpPr>
        <p:sp>
          <p:nvSpPr>
            <p:cNvPr id="19" name="직사각형 18"/>
            <p:cNvSpPr/>
            <p:nvPr/>
          </p:nvSpPr>
          <p:spPr>
            <a:xfrm>
              <a:off x="4714876" y="1881118"/>
              <a:ext cx="854721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ctr"/>
              <a:r>
                <a:rPr lang="ko-KR" altLang="en-US" sz="1000" dirty="0" err="1" smtClean="0">
                  <a:latin typeface="한컴산뜻돋움" pitchFamily="2" charset="-127"/>
                  <a:ea typeface="한컴산뜻돋움" pitchFamily="2" charset="-127"/>
                </a:rPr>
                <a:t>맛잇어요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,22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4691126" y="2131244"/>
              <a:ext cx="1249060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ctr"/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아직 </a:t>
              </a:r>
              <a:r>
                <a:rPr lang="ko-KR" altLang="en-US" sz="1000" dirty="0" err="1" smtClean="0">
                  <a:latin typeface="한컴산뜻돋움" pitchFamily="2" charset="-127"/>
                  <a:ea typeface="한컴산뜻돋움" pitchFamily="2" charset="-127"/>
                </a:rPr>
                <a:t>안써봤어요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,17</a:t>
              </a: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4714876" y="2381372"/>
              <a:ext cx="974947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ctr"/>
              <a:r>
                <a:rPr lang="ko-KR" altLang="en-US" sz="1000" dirty="0" err="1" smtClean="0">
                  <a:latin typeface="한컴산뜻돋움" pitchFamily="2" charset="-127"/>
                  <a:ea typeface="한컴산뜻돋움" pitchFamily="2" charset="-127"/>
                </a:rPr>
                <a:t>조아요오옹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,13</a:t>
              </a:r>
            </a:p>
          </p:txBody>
        </p:sp>
      </p:grpSp>
      <p:sp>
        <p:nvSpPr>
          <p:cNvPr id="27" name="직사각형 26"/>
          <p:cNvSpPr/>
          <p:nvPr/>
        </p:nvSpPr>
        <p:spPr>
          <a:xfrm>
            <a:off x="214283" y="214294"/>
            <a:ext cx="36455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BEST100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분석결과</a:t>
            </a:r>
            <a:endParaRPr lang="ko-KR" altLang="en-US" sz="1200" dirty="0" smtClean="0">
              <a:latin typeface="a펜고딕L" pitchFamily="18" charset="-127"/>
              <a:ea typeface="a펜고딕L" pitchFamily="18" charset="-127"/>
            </a:endParaRPr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23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214282" y="214294"/>
            <a:ext cx="17604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428596" y="642928"/>
            <a:ext cx="28216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2)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패션의류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빈도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/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감정분석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(18,798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건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) </a:t>
            </a:r>
            <a:endParaRPr lang="ko-KR" altLang="en-US" sz="12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57224" y="4500574"/>
            <a:ext cx="4714908" cy="241298"/>
          </a:xfrm>
          <a:prstGeom prst="rect">
            <a:avLst/>
          </a:prstGeom>
          <a:noFill/>
        </p:spPr>
        <p:txBody>
          <a:bodyPr wrap="square" lIns="71323" tIns="35662" rIns="71323" bIns="35662" rtlCol="0">
            <a:spAutoFit/>
          </a:bodyPr>
          <a:lstStyle/>
          <a:p>
            <a:pPr algn="ctr"/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[ 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인기상품은 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여름의상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 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주요 요인은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 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색상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재질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사이즈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]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endParaRPr lang="ko-KR" altLang="en-US" sz="1100" dirty="0">
              <a:latin typeface="한컴산뜻돋움" pitchFamily="2" charset="-127"/>
              <a:ea typeface="한컴산뜻돋움" pitchFamily="2" charset="-127"/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925740" y="3830544"/>
            <a:ext cx="4613509" cy="225914"/>
            <a:chOff x="958623" y="4107571"/>
            <a:chExt cx="4613509" cy="225913"/>
          </a:xfrm>
        </p:grpSpPr>
        <p:sp>
          <p:nvSpPr>
            <p:cNvPr id="10" name="TextBox 9"/>
            <p:cNvSpPr txBox="1"/>
            <p:nvPr/>
          </p:nvSpPr>
          <p:spPr>
            <a:xfrm>
              <a:off x="4831076" y="4107576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불만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958623" y="4107574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만족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882974" y="4107571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보통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5572143" y="1071550"/>
            <a:ext cx="3405309" cy="3357586"/>
            <a:chOff x="5286380" y="1142988"/>
            <a:chExt cx="3729433" cy="3357586"/>
          </a:xfrm>
        </p:grpSpPr>
        <p:graphicFrame>
          <p:nvGraphicFramePr>
            <p:cNvPr id="16" name="차트 15"/>
            <p:cNvGraphicFramePr/>
            <p:nvPr/>
          </p:nvGraphicFramePr>
          <p:xfrm>
            <a:off x="5286380" y="1142988"/>
            <a:ext cx="3429024" cy="335758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pSp>
          <p:nvGrpSpPr>
            <p:cNvPr id="21" name="그룹 20"/>
            <p:cNvGrpSpPr/>
            <p:nvPr/>
          </p:nvGrpSpPr>
          <p:grpSpPr>
            <a:xfrm>
              <a:off x="7929586" y="2500310"/>
              <a:ext cx="1086227" cy="825420"/>
              <a:chOff x="7989149" y="2285996"/>
              <a:chExt cx="1086227" cy="825420"/>
            </a:xfrm>
          </p:grpSpPr>
          <p:sp>
            <p:nvSpPr>
              <p:cNvPr id="17" name="직사각형 16"/>
              <p:cNvSpPr/>
              <p:nvPr/>
            </p:nvSpPr>
            <p:spPr>
              <a:xfrm>
                <a:off x="8015165" y="2285996"/>
                <a:ext cx="886919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만족합니다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18" name="직사각형 17"/>
              <p:cNvSpPr/>
              <p:nvPr/>
            </p:nvSpPr>
            <p:spPr>
              <a:xfrm>
                <a:off x="7989149" y="2571748"/>
                <a:ext cx="651672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 좋아요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19" name="직사각형 18"/>
              <p:cNvSpPr/>
              <p:nvPr/>
            </p:nvSpPr>
            <p:spPr>
              <a:xfrm>
                <a:off x="8012899" y="2857500"/>
                <a:ext cx="1062477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잘 받았습니다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</p:grpSp>
        <p:sp>
          <p:nvSpPr>
            <p:cNvPr id="20" name="직사각형 19"/>
            <p:cNvSpPr/>
            <p:nvPr/>
          </p:nvSpPr>
          <p:spPr>
            <a:xfrm>
              <a:off x="5789674" y="2238700"/>
              <a:ext cx="925542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ctr"/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 보통입니다</a:t>
              </a:r>
              <a:endParaRPr lang="en-US" altLang="ko-KR" sz="1050" dirty="0" smtClean="0">
                <a:latin typeface="한컴산뜻돋움" pitchFamily="2" charset="-127"/>
                <a:ea typeface="한컴산뜻돋움" pitchFamily="2" charset="-127"/>
              </a:endParaRPr>
            </a:p>
          </p:txBody>
        </p:sp>
      </p:grpSp>
      <p:sp>
        <p:nvSpPr>
          <p:cNvPr id="34" name="직사각형 33"/>
          <p:cNvSpPr/>
          <p:nvPr/>
        </p:nvSpPr>
        <p:spPr>
          <a:xfrm>
            <a:off x="2184193" y="1357302"/>
            <a:ext cx="195919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#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만족척도에 따른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워드클라우드</a:t>
            </a:r>
            <a:endParaRPr lang="ko-KR" altLang="en-US" sz="105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cxnSp>
        <p:nvCxnSpPr>
          <p:cNvPr id="35" name="직선 연결선 34"/>
          <p:cNvCxnSpPr/>
          <p:nvPr/>
        </p:nvCxnSpPr>
        <p:spPr>
          <a:xfrm rot="5400000">
            <a:off x="4488995" y="3035698"/>
            <a:ext cx="3072628" cy="1588"/>
          </a:xfrm>
          <a:prstGeom prst="line">
            <a:avLst/>
          </a:prstGeom>
          <a:ln>
            <a:solidFill>
              <a:srgbClr val="59DA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/>
          <p:cNvGrpSpPr/>
          <p:nvPr/>
        </p:nvGrpSpPr>
        <p:grpSpPr>
          <a:xfrm>
            <a:off x="226157" y="1928808"/>
            <a:ext cx="5690873" cy="1794666"/>
            <a:chOff x="226157" y="1928805"/>
            <a:chExt cx="5690873" cy="1794665"/>
          </a:xfrm>
        </p:grpSpPr>
        <p:grpSp>
          <p:nvGrpSpPr>
            <p:cNvPr id="23" name="그룹 22"/>
            <p:cNvGrpSpPr/>
            <p:nvPr/>
          </p:nvGrpSpPr>
          <p:grpSpPr>
            <a:xfrm>
              <a:off x="2163210" y="1928805"/>
              <a:ext cx="3753820" cy="1713256"/>
              <a:chOff x="2039945" y="2214558"/>
              <a:chExt cx="3619645" cy="1645059"/>
            </a:xfrm>
          </p:grpSpPr>
          <p:pic>
            <p:nvPicPr>
              <p:cNvPr id="8" name="그림 7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768" t="9876" r="25589" b="12149"/>
              <a:stretch/>
            </p:blipFill>
            <p:spPr>
              <a:xfrm>
                <a:off x="2039945" y="2214559"/>
                <a:ext cx="1840501" cy="1645058"/>
              </a:xfrm>
              <a:prstGeom prst="rect">
                <a:avLst/>
              </a:prstGeom>
            </p:spPr>
          </p:pic>
          <p:pic>
            <p:nvPicPr>
              <p:cNvPr id="9" name="그림 8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693" t="9897" r="26768" b="13192"/>
              <a:stretch/>
            </p:blipFill>
            <p:spPr>
              <a:xfrm>
                <a:off x="3881797" y="2214558"/>
                <a:ext cx="1777793" cy="1639737"/>
              </a:xfrm>
              <a:prstGeom prst="rect">
                <a:avLst/>
              </a:prstGeom>
            </p:spPr>
          </p:pic>
        </p:grpSp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69" t="8043" r="24647" b="11130"/>
            <a:stretch/>
          </p:blipFill>
          <p:spPr>
            <a:xfrm>
              <a:off x="226157" y="1928806"/>
              <a:ext cx="1958871" cy="1794664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26" name="직사각형 25"/>
          <p:cNvSpPr/>
          <p:nvPr/>
        </p:nvSpPr>
        <p:spPr>
          <a:xfrm>
            <a:off x="6929455" y="1571623"/>
            <a:ext cx="118013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ctr"/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사진 그대로입니다</a:t>
            </a:r>
            <a:endParaRPr lang="en-US" altLang="ko-KR" sz="10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214283" y="214294"/>
            <a:ext cx="36455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BEST100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분석결과</a:t>
            </a:r>
            <a:endParaRPr lang="ko-KR" altLang="en-US" sz="1200" dirty="0" smtClean="0">
              <a:latin typeface="a펜고딕L" pitchFamily="18" charset="-127"/>
              <a:ea typeface="a펜고딕L" pitchFamily="18" charset="-127"/>
            </a:endParaRPr>
          </a:p>
        </p:txBody>
      </p:sp>
      <p:sp>
        <p:nvSpPr>
          <p:cNvPr id="31" name="슬라이드 번호 개체 틀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24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28596" y="642928"/>
            <a:ext cx="28216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3)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패션잡화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빈도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/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감정분석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(30,369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건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) </a:t>
            </a:r>
            <a:endParaRPr lang="ko-KR" altLang="en-US" sz="12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8596" y="4500574"/>
            <a:ext cx="5500726" cy="241298"/>
          </a:xfrm>
          <a:prstGeom prst="rect">
            <a:avLst/>
          </a:prstGeom>
          <a:noFill/>
        </p:spPr>
        <p:txBody>
          <a:bodyPr wrap="square" lIns="71323" tIns="35662" rIns="71323" bIns="35662" rtlCol="0">
            <a:spAutoFit/>
          </a:bodyPr>
          <a:lstStyle/>
          <a:p>
            <a:pPr algn="ctr"/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[ 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인기상품은 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가방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신발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귀걸이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 등 선물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, 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주요 요인은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 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사이즈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가격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냄새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 ]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endParaRPr lang="ko-KR" altLang="en-US" sz="1100" dirty="0">
              <a:latin typeface="한컴산뜻돋움" pitchFamily="2" charset="-127"/>
              <a:ea typeface="한컴산뜻돋움" pitchFamily="2" charset="-127"/>
            </a:endParaRPr>
          </a:p>
        </p:txBody>
      </p:sp>
      <p:grpSp>
        <p:nvGrpSpPr>
          <p:cNvPr id="12" name="그룹 21"/>
          <p:cNvGrpSpPr/>
          <p:nvPr/>
        </p:nvGrpSpPr>
        <p:grpSpPr>
          <a:xfrm>
            <a:off x="5572132" y="1071550"/>
            <a:ext cx="3247078" cy="3357586"/>
            <a:chOff x="5286380" y="1142988"/>
            <a:chExt cx="3556141" cy="3357586"/>
          </a:xfrm>
        </p:grpSpPr>
        <p:graphicFrame>
          <p:nvGraphicFramePr>
            <p:cNvPr id="16" name="차트 15"/>
            <p:cNvGraphicFramePr/>
            <p:nvPr/>
          </p:nvGraphicFramePr>
          <p:xfrm>
            <a:off x="5286380" y="1142988"/>
            <a:ext cx="3429024" cy="335758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pSp>
          <p:nvGrpSpPr>
            <p:cNvPr id="15" name="그룹 20"/>
            <p:cNvGrpSpPr/>
            <p:nvPr/>
          </p:nvGrpSpPr>
          <p:grpSpPr>
            <a:xfrm>
              <a:off x="7929586" y="2500310"/>
              <a:ext cx="912935" cy="825420"/>
              <a:chOff x="7989149" y="2285996"/>
              <a:chExt cx="912935" cy="825420"/>
            </a:xfrm>
          </p:grpSpPr>
          <p:sp>
            <p:nvSpPr>
              <p:cNvPr id="17" name="직사각형 16"/>
              <p:cNvSpPr/>
              <p:nvPr/>
            </p:nvSpPr>
            <p:spPr>
              <a:xfrm>
                <a:off x="8015165" y="2285996"/>
                <a:ext cx="886919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만족합니다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18" name="직사각형 17"/>
              <p:cNvSpPr/>
              <p:nvPr/>
            </p:nvSpPr>
            <p:spPr>
              <a:xfrm>
                <a:off x="7989149" y="2571748"/>
                <a:ext cx="651672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 좋아요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19" name="직사각형 18"/>
              <p:cNvSpPr/>
              <p:nvPr/>
            </p:nvSpPr>
            <p:spPr>
              <a:xfrm>
                <a:off x="8012899" y="2857500"/>
                <a:ext cx="886919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보통입니다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</p:grpSp>
        <p:sp>
          <p:nvSpPr>
            <p:cNvPr id="20" name="직사각형 19"/>
            <p:cNvSpPr/>
            <p:nvPr/>
          </p:nvSpPr>
          <p:spPr>
            <a:xfrm>
              <a:off x="5789674" y="2238700"/>
              <a:ext cx="925541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ctr"/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 보통입니다</a:t>
              </a:r>
              <a:endParaRPr lang="en-US" altLang="ko-KR" sz="1050" dirty="0" smtClean="0">
                <a:latin typeface="한컴산뜻돋움" pitchFamily="2" charset="-127"/>
                <a:ea typeface="한컴산뜻돋움" pitchFamily="2" charset="-127"/>
              </a:endParaRPr>
            </a:p>
          </p:txBody>
        </p:sp>
      </p:grpSp>
      <p:sp>
        <p:nvSpPr>
          <p:cNvPr id="34" name="직사각형 33"/>
          <p:cNvSpPr/>
          <p:nvPr/>
        </p:nvSpPr>
        <p:spPr>
          <a:xfrm>
            <a:off x="2184193" y="1357302"/>
            <a:ext cx="195919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#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만족척도에 따른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워드클라우드</a:t>
            </a:r>
            <a:endParaRPr lang="ko-KR" altLang="en-US" sz="105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cxnSp>
        <p:nvCxnSpPr>
          <p:cNvPr id="35" name="직선 연결선 34"/>
          <p:cNvCxnSpPr/>
          <p:nvPr/>
        </p:nvCxnSpPr>
        <p:spPr>
          <a:xfrm rot="5400000">
            <a:off x="4488995" y="3035698"/>
            <a:ext cx="3072628" cy="1588"/>
          </a:xfrm>
          <a:prstGeom prst="line">
            <a:avLst/>
          </a:prstGeom>
          <a:ln>
            <a:solidFill>
              <a:srgbClr val="59DA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그룹 25"/>
          <p:cNvGrpSpPr/>
          <p:nvPr/>
        </p:nvGrpSpPr>
        <p:grpSpPr>
          <a:xfrm>
            <a:off x="925740" y="3830544"/>
            <a:ext cx="4613509" cy="225914"/>
            <a:chOff x="958623" y="4107571"/>
            <a:chExt cx="4613509" cy="225913"/>
          </a:xfrm>
        </p:grpSpPr>
        <p:sp>
          <p:nvSpPr>
            <p:cNvPr id="27" name="TextBox 26"/>
            <p:cNvSpPr txBox="1"/>
            <p:nvPr/>
          </p:nvSpPr>
          <p:spPr>
            <a:xfrm>
              <a:off x="4831076" y="4107576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불만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58623" y="4107574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만족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882974" y="4107571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보통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264811" y="1928808"/>
            <a:ext cx="5629166" cy="1794666"/>
            <a:chOff x="264811" y="1928805"/>
            <a:chExt cx="5629166" cy="1794665"/>
          </a:xfrm>
        </p:grpSpPr>
        <p:grpSp>
          <p:nvGrpSpPr>
            <p:cNvPr id="31" name="그룹 22"/>
            <p:cNvGrpSpPr/>
            <p:nvPr/>
          </p:nvGrpSpPr>
          <p:grpSpPr>
            <a:xfrm>
              <a:off x="2157395" y="1928805"/>
              <a:ext cx="3736582" cy="1713256"/>
              <a:chOff x="2034340" y="2214558"/>
              <a:chExt cx="3603024" cy="1645059"/>
            </a:xfrm>
          </p:grpSpPr>
          <p:pic>
            <p:nvPicPr>
              <p:cNvPr id="33" name="그림 3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34340" y="2214559"/>
                <a:ext cx="1777222" cy="1645058"/>
              </a:xfrm>
              <a:prstGeom prst="rect">
                <a:avLst/>
              </a:prstGeom>
            </p:spPr>
          </p:pic>
          <p:pic>
            <p:nvPicPr>
              <p:cNvPr id="36" name="그림 35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04025" y="2214558"/>
                <a:ext cx="1733339" cy="1639737"/>
              </a:xfrm>
              <a:prstGeom prst="rect">
                <a:avLst/>
              </a:prstGeom>
            </p:spPr>
          </p:pic>
        </p:grpSp>
        <p:pic>
          <p:nvPicPr>
            <p:cNvPr id="32" name="그림 3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4811" y="1928806"/>
              <a:ext cx="1881563" cy="1794664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41" name="직사각형 40"/>
          <p:cNvSpPr/>
          <p:nvPr/>
        </p:nvSpPr>
        <p:spPr>
          <a:xfrm>
            <a:off x="6929458" y="1571623"/>
            <a:ext cx="78579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ctr"/>
            <a:r>
              <a:rPr lang="ko-KR" altLang="en-US" sz="1000" dirty="0" err="1" smtClean="0">
                <a:latin typeface="한컴산뜻돋움" pitchFamily="2" charset="-127"/>
                <a:ea typeface="한컴산뜻돋움" pitchFamily="2" charset="-127"/>
              </a:rPr>
              <a:t>무난하네용</a:t>
            </a:r>
            <a:endParaRPr lang="en-US" altLang="ko-KR" sz="10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214283" y="214294"/>
            <a:ext cx="36455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BEST100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분석결과</a:t>
            </a:r>
            <a:endParaRPr lang="ko-KR" altLang="en-US" sz="1200" dirty="0" smtClean="0">
              <a:latin typeface="a펜고딕L" pitchFamily="18" charset="-127"/>
              <a:ea typeface="a펜고딕L" pitchFamily="18" charset="-127"/>
            </a:endParaRPr>
          </a:p>
        </p:txBody>
      </p:sp>
      <p:sp>
        <p:nvSpPr>
          <p:cNvPr id="40" name="슬라이드 번호 개체 틀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25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28598" y="642928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4)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화장품 및 미용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빈도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/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감정분석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(36,526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건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) </a:t>
            </a:r>
            <a:endParaRPr lang="ko-KR" altLang="en-US" sz="12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8596" y="4500574"/>
            <a:ext cx="5500726" cy="241298"/>
          </a:xfrm>
          <a:prstGeom prst="rect">
            <a:avLst/>
          </a:prstGeom>
          <a:noFill/>
        </p:spPr>
        <p:txBody>
          <a:bodyPr wrap="square" lIns="71323" tIns="35662" rIns="71323" bIns="35662" rtlCol="0">
            <a:spAutoFit/>
          </a:bodyPr>
          <a:lstStyle/>
          <a:p>
            <a:pPr algn="ctr"/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[ 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인기상품은 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ko-KR" altLang="en-US" sz="1100" dirty="0" err="1" smtClean="0">
                <a:latin typeface="한컴산뜻돋움" pitchFamily="2" charset="-127"/>
                <a:ea typeface="한컴산뜻돋움" pitchFamily="2" charset="-127"/>
              </a:rPr>
              <a:t>스킨케어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메이크업 제품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 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주요 요인은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 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가격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성능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 ]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endParaRPr lang="ko-KR" altLang="en-US" sz="1100" dirty="0">
              <a:latin typeface="한컴산뜻돋움" pitchFamily="2" charset="-127"/>
              <a:ea typeface="한컴산뜻돋움" pitchFamily="2" charset="-127"/>
            </a:endParaRPr>
          </a:p>
        </p:txBody>
      </p:sp>
      <p:grpSp>
        <p:nvGrpSpPr>
          <p:cNvPr id="2" name="그룹 21"/>
          <p:cNvGrpSpPr/>
          <p:nvPr/>
        </p:nvGrpSpPr>
        <p:grpSpPr>
          <a:xfrm>
            <a:off x="5572144" y="1071550"/>
            <a:ext cx="3405309" cy="3357586"/>
            <a:chOff x="5286380" y="1142988"/>
            <a:chExt cx="3729433" cy="3357586"/>
          </a:xfrm>
        </p:grpSpPr>
        <p:graphicFrame>
          <p:nvGraphicFramePr>
            <p:cNvPr id="16" name="차트 15"/>
            <p:cNvGraphicFramePr/>
            <p:nvPr/>
          </p:nvGraphicFramePr>
          <p:xfrm>
            <a:off x="5286380" y="1142988"/>
            <a:ext cx="3429024" cy="335758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pSp>
          <p:nvGrpSpPr>
            <p:cNvPr id="6" name="그룹 20"/>
            <p:cNvGrpSpPr/>
            <p:nvPr/>
          </p:nvGrpSpPr>
          <p:grpSpPr>
            <a:xfrm>
              <a:off x="7929586" y="2500310"/>
              <a:ext cx="1086227" cy="825420"/>
              <a:chOff x="7989149" y="2285996"/>
              <a:chExt cx="1086227" cy="825420"/>
            </a:xfrm>
          </p:grpSpPr>
          <p:sp>
            <p:nvSpPr>
              <p:cNvPr id="17" name="직사각형 16"/>
              <p:cNvSpPr/>
              <p:nvPr/>
            </p:nvSpPr>
            <p:spPr>
              <a:xfrm>
                <a:off x="8015165" y="2285996"/>
                <a:ext cx="886919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만족합니다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18" name="직사각형 17"/>
              <p:cNvSpPr/>
              <p:nvPr/>
            </p:nvSpPr>
            <p:spPr>
              <a:xfrm>
                <a:off x="7989149" y="2571748"/>
                <a:ext cx="651672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 좋아요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19" name="직사각형 18"/>
              <p:cNvSpPr/>
              <p:nvPr/>
            </p:nvSpPr>
            <p:spPr>
              <a:xfrm>
                <a:off x="8012899" y="2857500"/>
                <a:ext cx="1062477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잘 받았습니다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</p:grpSp>
        <p:sp>
          <p:nvSpPr>
            <p:cNvPr id="20" name="직사각형 19"/>
            <p:cNvSpPr/>
            <p:nvPr/>
          </p:nvSpPr>
          <p:spPr>
            <a:xfrm>
              <a:off x="5789674" y="2238700"/>
              <a:ext cx="925542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ctr"/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 보통입니다</a:t>
              </a:r>
              <a:endParaRPr lang="en-US" altLang="ko-KR" sz="1050" dirty="0" smtClean="0">
                <a:latin typeface="한컴산뜻돋움" pitchFamily="2" charset="-127"/>
                <a:ea typeface="한컴산뜻돋움" pitchFamily="2" charset="-127"/>
              </a:endParaRPr>
            </a:p>
          </p:txBody>
        </p:sp>
      </p:grpSp>
      <p:sp>
        <p:nvSpPr>
          <p:cNvPr id="34" name="직사각형 33"/>
          <p:cNvSpPr/>
          <p:nvPr/>
        </p:nvSpPr>
        <p:spPr>
          <a:xfrm>
            <a:off x="2184193" y="1357302"/>
            <a:ext cx="195919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#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만족척도에 따른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워드클라우드</a:t>
            </a:r>
            <a:endParaRPr lang="ko-KR" altLang="en-US" sz="105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cxnSp>
        <p:nvCxnSpPr>
          <p:cNvPr id="35" name="직선 연결선 34"/>
          <p:cNvCxnSpPr/>
          <p:nvPr/>
        </p:nvCxnSpPr>
        <p:spPr>
          <a:xfrm rot="5400000">
            <a:off x="4488995" y="3035698"/>
            <a:ext cx="3072628" cy="1588"/>
          </a:xfrm>
          <a:prstGeom prst="line">
            <a:avLst/>
          </a:prstGeom>
          <a:ln>
            <a:solidFill>
              <a:srgbClr val="59DA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25"/>
          <p:cNvGrpSpPr/>
          <p:nvPr/>
        </p:nvGrpSpPr>
        <p:grpSpPr>
          <a:xfrm>
            <a:off x="925740" y="3830544"/>
            <a:ext cx="4613509" cy="225914"/>
            <a:chOff x="958623" y="4107571"/>
            <a:chExt cx="4613509" cy="225913"/>
          </a:xfrm>
        </p:grpSpPr>
        <p:sp>
          <p:nvSpPr>
            <p:cNvPr id="27" name="TextBox 26"/>
            <p:cNvSpPr txBox="1"/>
            <p:nvPr/>
          </p:nvSpPr>
          <p:spPr>
            <a:xfrm>
              <a:off x="4831076" y="4107576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불만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58623" y="4107574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만족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882974" y="4107571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보통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</p:grpSp>
      <p:grpSp>
        <p:nvGrpSpPr>
          <p:cNvPr id="8" name="그룹 29"/>
          <p:cNvGrpSpPr/>
          <p:nvPr/>
        </p:nvGrpSpPr>
        <p:grpSpPr>
          <a:xfrm>
            <a:off x="285721" y="1857369"/>
            <a:ext cx="5511569" cy="1866102"/>
            <a:chOff x="285721" y="1857369"/>
            <a:chExt cx="5511569" cy="1866102"/>
          </a:xfrm>
        </p:grpSpPr>
        <p:grpSp>
          <p:nvGrpSpPr>
            <p:cNvPr id="9" name="그룹 22"/>
            <p:cNvGrpSpPr/>
            <p:nvPr/>
          </p:nvGrpSpPr>
          <p:grpSpPr>
            <a:xfrm>
              <a:off x="2214547" y="1928805"/>
              <a:ext cx="3582743" cy="1713256"/>
              <a:chOff x="2089448" y="2214558"/>
              <a:chExt cx="3454683" cy="1645059"/>
            </a:xfrm>
          </p:grpSpPr>
          <p:pic>
            <p:nvPicPr>
              <p:cNvPr id="33" name="그림 3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89448" y="2214559"/>
                <a:ext cx="1790999" cy="1645058"/>
              </a:xfrm>
              <a:prstGeom prst="rect">
                <a:avLst/>
              </a:prstGeom>
            </p:spPr>
          </p:pic>
          <p:pic>
            <p:nvPicPr>
              <p:cNvPr id="36" name="그림 35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11562" y="2214558"/>
                <a:ext cx="1732569" cy="1639737"/>
              </a:xfrm>
              <a:prstGeom prst="rect">
                <a:avLst/>
              </a:prstGeom>
            </p:spPr>
          </p:pic>
        </p:grpSp>
        <p:pic>
          <p:nvPicPr>
            <p:cNvPr id="32" name="그림 3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5721" y="1857369"/>
              <a:ext cx="2035242" cy="1866102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41" name="직사각형 40"/>
          <p:cNvSpPr/>
          <p:nvPr/>
        </p:nvSpPr>
        <p:spPr>
          <a:xfrm>
            <a:off x="6929455" y="1571623"/>
            <a:ext cx="109356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ctr"/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아직 안 써봤어요</a:t>
            </a:r>
            <a:endParaRPr lang="en-US" altLang="ko-KR" sz="10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14283" y="214294"/>
            <a:ext cx="36455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BEST100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분석결과</a:t>
            </a:r>
            <a:endParaRPr lang="ko-KR" altLang="en-US" sz="1200" dirty="0" smtClean="0">
              <a:latin typeface="a펜고딕L" pitchFamily="18" charset="-127"/>
              <a:ea typeface="a펜고딕L" pitchFamily="18" charset="-127"/>
            </a:endParaRPr>
          </a:p>
        </p:txBody>
      </p:sp>
      <p:sp>
        <p:nvSpPr>
          <p:cNvPr id="37" name="슬라이드 번호 개체 틀 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26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28598" y="642928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5)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디지털 및 가전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빈도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/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감정분석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(44,854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건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) </a:t>
            </a:r>
            <a:endParaRPr lang="ko-KR" altLang="en-US" sz="12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8596" y="4500574"/>
            <a:ext cx="5500726" cy="241298"/>
          </a:xfrm>
          <a:prstGeom prst="rect">
            <a:avLst/>
          </a:prstGeom>
          <a:noFill/>
        </p:spPr>
        <p:txBody>
          <a:bodyPr wrap="square" lIns="71323" tIns="35662" rIns="71323" bIns="35662" rtlCol="0">
            <a:spAutoFit/>
          </a:bodyPr>
          <a:lstStyle/>
          <a:p>
            <a:pPr algn="ctr"/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[ 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인기상품은 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공유기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휴대폰 케이스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스피커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 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주요 요인은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 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가격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디자인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성능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 ]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endParaRPr lang="ko-KR" altLang="en-US" sz="1100" dirty="0">
              <a:latin typeface="한컴산뜻돋움" pitchFamily="2" charset="-127"/>
              <a:ea typeface="한컴산뜻돋움" pitchFamily="2" charset="-127"/>
            </a:endParaRPr>
          </a:p>
        </p:txBody>
      </p:sp>
      <p:grpSp>
        <p:nvGrpSpPr>
          <p:cNvPr id="2" name="그룹 21"/>
          <p:cNvGrpSpPr/>
          <p:nvPr/>
        </p:nvGrpSpPr>
        <p:grpSpPr>
          <a:xfrm>
            <a:off x="5572142" y="1071550"/>
            <a:ext cx="3418891" cy="3357586"/>
            <a:chOff x="5286380" y="1142988"/>
            <a:chExt cx="3744309" cy="3357586"/>
          </a:xfrm>
        </p:grpSpPr>
        <p:graphicFrame>
          <p:nvGraphicFramePr>
            <p:cNvPr id="16" name="차트 15"/>
            <p:cNvGraphicFramePr/>
            <p:nvPr/>
          </p:nvGraphicFramePr>
          <p:xfrm>
            <a:off x="5286380" y="1142988"/>
            <a:ext cx="3429024" cy="335758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pSp>
          <p:nvGrpSpPr>
            <p:cNvPr id="6" name="그룹 20"/>
            <p:cNvGrpSpPr/>
            <p:nvPr/>
          </p:nvGrpSpPr>
          <p:grpSpPr>
            <a:xfrm>
              <a:off x="7929589" y="2500310"/>
              <a:ext cx="1101100" cy="825420"/>
              <a:chOff x="7989152" y="2285996"/>
              <a:chExt cx="1101100" cy="825420"/>
            </a:xfrm>
          </p:grpSpPr>
          <p:sp>
            <p:nvSpPr>
              <p:cNvPr id="17" name="직사각형 16"/>
              <p:cNvSpPr/>
              <p:nvPr/>
            </p:nvSpPr>
            <p:spPr>
              <a:xfrm>
                <a:off x="8015165" y="2285996"/>
                <a:ext cx="886919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만족합니다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18" name="직사각형 17"/>
              <p:cNvSpPr/>
              <p:nvPr/>
            </p:nvSpPr>
            <p:spPr>
              <a:xfrm>
                <a:off x="7989152" y="2571748"/>
                <a:ext cx="1101100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 잘 받았습니다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19" name="직사각형 18"/>
              <p:cNvSpPr/>
              <p:nvPr/>
            </p:nvSpPr>
            <p:spPr>
              <a:xfrm>
                <a:off x="8012902" y="2857500"/>
                <a:ext cx="886919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감사합니다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</p:grpSp>
        <p:sp>
          <p:nvSpPr>
            <p:cNvPr id="20" name="직사각형 19"/>
            <p:cNvSpPr/>
            <p:nvPr/>
          </p:nvSpPr>
          <p:spPr>
            <a:xfrm>
              <a:off x="5789674" y="2238700"/>
              <a:ext cx="925542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ctr"/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 보통입니다</a:t>
              </a:r>
              <a:endParaRPr lang="en-US" altLang="ko-KR" sz="1050" dirty="0" smtClean="0">
                <a:latin typeface="한컴산뜻돋움" pitchFamily="2" charset="-127"/>
                <a:ea typeface="한컴산뜻돋움" pitchFamily="2" charset="-127"/>
              </a:endParaRPr>
            </a:p>
          </p:txBody>
        </p:sp>
      </p:grpSp>
      <p:sp>
        <p:nvSpPr>
          <p:cNvPr id="34" name="직사각형 33"/>
          <p:cNvSpPr/>
          <p:nvPr/>
        </p:nvSpPr>
        <p:spPr>
          <a:xfrm>
            <a:off x="2184193" y="1357302"/>
            <a:ext cx="195919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#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만족척도에 따른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워드클라우드</a:t>
            </a:r>
            <a:endParaRPr lang="ko-KR" altLang="en-US" sz="105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cxnSp>
        <p:nvCxnSpPr>
          <p:cNvPr id="35" name="직선 연결선 34"/>
          <p:cNvCxnSpPr/>
          <p:nvPr/>
        </p:nvCxnSpPr>
        <p:spPr>
          <a:xfrm rot="5400000">
            <a:off x="4488995" y="3035698"/>
            <a:ext cx="3072628" cy="1588"/>
          </a:xfrm>
          <a:prstGeom prst="line">
            <a:avLst/>
          </a:prstGeom>
          <a:ln>
            <a:solidFill>
              <a:srgbClr val="59DA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25"/>
          <p:cNvGrpSpPr/>
          <p:nvPr/>
        </p:nvGrpSpPr>
        <p:grpSpPr>
          <a:xfrm>
            <a:off x="925736" y="3830550"/>
            <a:ext cx="4482696" cy="241423"/>
            <a:chOff x="958623" y="4107561"/>
            <a:chExt cx="4482696" cy="241422"/>
          </a:xfrm>
        </p:grpSpPr>
        <p:sp>
          <p:nvSpPr>
            <p:cNvPr id="27" name="TextBox 26"/>
            <p:cNvSpPr txBox="1"/>
            <p:nvPr/>
          </p:nvSpPr>
          <p:spPr>
            <a:xfrm>
              <a:off x="4700263" y="4123075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불만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58623" y="4107563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만족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882974" y="4107561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보통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</p:grpSp>
      <p:grpSp>
        <p:nvGrpSpPr>
          <p:cNvPr id="8" name="그룹 29"/>
          <p:cNvGrpSpPr/>
          <p:nvPr/>
        </p:nvGrpSpPr>
        <p:grpSpPr>
          <a:xfrm>
            <a:off x="214282" y="1857369"/>
            <a:ext cx="5572165" cy="1866102"/>
            <a:chOff x="214282" y="1857369"/>
            <a:chExt cx="5572165" cy="1866102"/>
          </a:xfrm>
        </p:grpSpPr>
        <p:grpSp>
          <p:nvGrpSpPr>
            <p:cNvPr id="9" name="그룹 22"/>
            <p:cNvGrpSpPr/>
            <p:nvPr/>
          </p:nvGrpSpPr>
          <p:grpSpPr>
            <a:xfrm>
              <a:off x="2107295" y="1928805"/>
              <a:ext cx="3679152" cy="1713256"/>
              <a:chOff x="1986030" y="2214558"/>
              <a:chExt cx="3547646" cy="1645059"/>
            </a:xfrm>
          </p:grpSpPr>
          <p:pic>
            <p:nvPicPr>
              <p:cNvPr id="33" name="그림 3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86030" y="2214559"/>
                <a:ext cx="1825531" cy="1645058"/>
              </a:xfrm>
              <a:prstGeom prst="rect">
                <a:avLst/>
              </a:prstGeom>
            </p:spPr>
          </p:pic>
          <p:pic>
            <p:nvPicPr>
              <p:cNvPr id="36" name="그림 35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42677" y="2214558"/>
                <a:ext cx="1790999" cy="1639737"/>
              </a:xfrm>
              <a:prstGeom prst="rect">
                <a:avLst/>
              </a:prstGeom>
            </p:spPr>
          </p:pic>
        </p:grpSp>
        <p:pic>
          <p:nvPicPr>
            <p:cNvPr id="32" name="그림 3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4282" y="1857369"/>
              <a:ext cx="2071702" cy="1866102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41" name="직사각형 40"/>
          <p:cNvSpPr/>
          <p:nvPr/>
        </p:nvSpPr>
        <p:spPr>
          <a:xfrm>
            <a:off x="6929458" y="1571623"/>
            <a:ext cx="78579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ctr"/>
            <a:r>
              <a:rPr lang="ko-KR" altLang="en-US" sz="1000" dirty="0" err="1" smtClean="0">
                <a:latin typeface="한컴산뜻돋움" pitchFamily="2" charset="-127"/>
                <a:ea typeface="한컴산뜻돋움" pitchFamily="2" charset="-127"/>
              </a:rPr>
              <a:t>이쿠조쿠요</a:t>
            </a:r>
            <a:endParaRPr lang="en-US" altLang="ko-KR" sz="10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14283" y="214294"/>
            <a:ext cx="36455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BEST100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분석결과</a:t>
            </a:r>
            <a:endParaRPr lang="ko-KR" altLang="en-US" sz="1200" dirty="0" smtClean="0">
              <a:latin typeface="a펜고딕L" pitchFamily="18" charset="-127"/>
              <a:ea typeface="a펜고딕L" pitchFamily="18" charset="-127"/>
            </a:endParaRPr>
          </a:p>
        </p:txBody>
      </p:sp>
      <p:sp>
        <p:nvSpPr>
          <p:cNvPr id="37" name="슬라이드 번호 개체 틀 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27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28596" y="642928"/>
            <a:ext cx="332975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6)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가구 및 인테리어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빈도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/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감정분석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(57,304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건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) </a:t>
            </a:r>
            <a:endParaRPr lang="ko-KR" altLang="en-US" sz="12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8596" y="4500574"/>
            <a:ext cx="5500726" cy="241298"/>
          </a:xfrm>
          <a:prstGeom prst="rect">
            <a:avLst/>
          </a:prstGeom>
          <a:noFill/>
        </p:spPr>
        <p:txBody>
          <a:bodyPr wrap="square" lIns="71323" tIns="35662" rIns="71323" bIns="35662" rtlCol="0">
            <a:spAutoFit/>
          </a:bodyPr>
          <a:lstStyle/>
          <a:p>
            <a:pPr algn="ctr"/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[ 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인기상품은 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조립식 가구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의자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 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주요 요인은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 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색상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가격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냄새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 ]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endParaRPr lang="ko-KR" altLang="en-US" sz="1100" dirty="0">
              <a:latin typeface="한컴산뜻돋움" pitchFamily="2" charset="-127"/>
              <a:ea typeface="한컴산뜻돋움" pitchFamily="2" charset="-127"/>
            </a:endParaRPr>
          </a:p>
        </p:txBody>
      </p:sp>
      <p:grpSp>
        <p:nvGrpSpPr>
          <p:cNvPr id="2" name="그룹 21"/>
          <p:cNvGrpSpPr/>
          <p:nvPr/>
        </p:nvGrpSpPr>
        <p:grpSpPr>
          <a:xfrm>
            <a:off x="5572142" y="1071550"/>
            <a:ext cx="3405311" cy="3357586"/>
            <a:chOff x="5286380" y="1142988"/>
            <a:chExt cx="3729436" cy="3357586"/>
          </a:xfrm>
        </p:grpSpPr>
        <p:graphicFrame>
          <p:nvGraphicFramePr>
            <p:cNvPr id="16" name="차트 15"/>
            <p:cNvGraphicFramePr/>
            <p:nvPr/>
          </p:nvGraphicFramePr>
          <p:xfrm>
            <a:off x="5286380" y="1142988"/>
            <a:ext cx="3429024" cy="335758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pSp>
          <p:nvGrpSpPr>
            <p:cNvPr id="6" name="그룹 20"/>
            <p:cNvGrpSpPr/>
            <p:nvPr/>
          </p:nvGrpSpPr>
          <p:grpSpPr>
            <a:xfrm>
              <a:off x="7929589" y="2500310"/>
              <a:ext cx="1086227" cy="825420"/>
              <a:chOff x="7989152" y="2285996"/>
              <a:chExt cx="1086227" cy="825420"/>
            </a:xfrm>
          </p:grpSpPr>
          <p:sp>
            <p:nvSpPr>
              <p:cNvPr id="17" name="직사각형 16"/>
              <p:cNvSpPr/>
              <p:nvPr/>
            </p:nvSpPr>
            <p:spPr>
              <a:xfrm>
                <a:off x="8015165" y="2285996"/>
                <a:ext cx="886919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만족합니다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18" name="직사각형 17"/>
              <p:cNvSpPr/>
              <p:nvPr/>
            </p:nvSpPr>
            <p:spPr>
              <a:xfrm>
                <a:off x="7989152" y="2571748"/>
                <a:ext cx="651672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 좋아요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19" name="직사각형 18"/>
              <p:cNvSpPr/>
              <p:nvPr/>
            </p:nvSpPr>
            <p:spPr>
              <a:xfrm>
                <a:off x="8012902" y="2857500"/>
                <a:ext cx="1062477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잘 받았습니다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</p:grpSp>
        <p:sp>
          <p:nvSpPr>
            <p:cNvPr id="20" name="직사각형 19"/>
            <p:cNvSpPr/>
            <p:nvPr/>
          </p:nvSpPr>
          <p:spPr>
            <a:xfrm>
              <a:off x="5789674" y="2238700"/>
              <a:ext cx="925542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ctr"/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 보통입니다</a:t>
              </a:r>
              <a:endParaRPr lang="en-US" altLang="ko-KR" sz="1050" dirty="0" smtClean="0">
                <a:latin typeface="한컴산뜻돋움" pitchFamily="2" charset="-127"/>
                <a:ea typeface="한컴산뜻돋움" pitchFamily="2" charset="-127"/>
              </a:endParaRPr>
            </a:p>
          </p:txBody>
        </p:sp>
      </p:grpSp>
      <p:sp>
        <p:nvSpPr>
          <p:cNvPr id="34" name="직사각형 33"/>
          <p:cNvSpPr/>
          <p:nvPr/>
        </p:nvSpPr>
        <p:spPr>
          <a:xfrm>
            <a:off x="2184193" y="1357302"/>
            <a:ext cx="195919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#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만족척도에 따른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워드클라우드</a:t>
            </a:r>
            <a:endParaRPr lang="ko-KR" altLang="en-US" sz="105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cxnSp>
        <p:nvCxnSpPr>
          <p:cNvPr id="35" name="직선 연결선 34"/>
          <p:cNvCxnSpPr/>
          <p:nvPr/>
        </p:nvCxnSpPr>
        <p:spPr>
          <a:xfrm rot="5400000">
            <a:off x="4488995" y="3035698"/>
            <a:ext cx="3072628" cy="1588"/>
          </a:xfrm>
          <a:prstGeom prst="line">
            <a:avLst/>
          </a:prstGeom>
          <a:ln>
            <a:solidFill>
              <a:srgbClr val="59DA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25"/>
          <p:cNvGrpSpPr/>
          <p:nvPr/>
        </p:nvGrpSpPr>
        <p:grpSpPr>
          <a:xfrm>
            <a:off x="925736" y="3830550"/>
            <a:ext cx="4482696" cy="241423"/>
            <a:chOff x="958623" y="4107561"/>
            <a:chExt cx="4482696" cy="241422"/>
          </a:xfrm>
        </p:grpSpPr>
        <p:sp>
          <p:nvSpPr>
            <p:cNvPr id="27" name="TextBox 26"/>
            <p:cNvSpPr txBox="1"/>
            <p:nvPr/>
          </p:nvSpPr>
          <p:spPr>
            <a:xfrm>
              <a:off x="4700263" y="4123075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불만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58623" y="4107563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만족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882974" y="4107561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보통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</p:grpSp>
      <p:grpSp>
        <p:nvGrpSpPr>
          <p:cNvPr id="8" name="그룹 29"/>
          <p:cNvGrpSpPr/>
          <p:nvPr/>
        </p:nvGrpSpPr>
        <p:grpSpPr>
          <a:xfrm>
            <a:off x="214282" y="1857369"/>
            <a:ext cx="5572164" cy="1866102"/>
            <a:chOff x="214282" y="1857369"/>
            <a:chExt cx="5572164" cy="1866102"/>
          </a:xfrm>
        </p:grpSpPr>
        <p:grpSp>
          <p:nvGrpSpPr>
            <p:cNvPr id="9" name="그룹 22"/>
            <p:cNvGrpSpPr/>
            <p:nvPr/>
          </p:nvGrpSpPr>
          <p:grpSpPr>
            <a:xfrm>
              <a:off x="2143108" y="1928805"/>
              <a:ext cx="3643338" cy="1713256"/>
              <a:chOff x="2020563" y="2214558"/>
              <a:chExt cx="3513112" cy="1645059"/>
            </a:xfrm>
          </p:grpSpPr>
          <p:pic>
            <p:nvPicPr>
              <p:cNvPr id="33" name="그림 3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20563" y="2214559"/>
                <a:ext cx="1859883" cy="1645058"/>
              </a:xfrm>
              <a:prstGeom prst="rect">
                <a:avLst/>
              </a:prstGeom>
            </p:spPr>
          </p:pic>
          <p:pic>
            <p:nvPicPr>
              <p:cNvPr id="36" name="그림 35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11561" y="2214558"/>
                <a:ext cx="1722114" cy="1639737"/>
              </a:xfrm>
              <a:prstGeom prst="rect">
                <a:avLst/>
              </a:prstGeom>
            </p:spPr>
          </p:pic>
        </p:grpSp>
        <p:pic>
          <p:nvPicPr>
            <p:cNvPr id="32" name="그림 3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4282" y="1857369"/>
              <a:ext cx="2071702" cy="1866102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41" name="직사각형 40"/>
          <p:cNvSpPr/>
          <p:nvPr/>
        </p:nvSpPr>
        <p:spPr>
          <a:xfrm>
            <a:off x="6929458" y="1571623"/>
            <a:ext cx="78579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ctr"/>
            <a:r>
              <a:rPr lang="ko-KR" altLang="en-US" sz="1000" dirty="0" err="1" smtClean="0">
                <a:latin typeface="한컴산뜻돋움" pitchFamily="2" charset="-127"/>
                <a:ea typeface="한컴산뜻돋움" pitchFamily="2" charset="-127"/>
              </a:rPr>
              <a:t>대박입니다</a:t>
            </a:r>
            <a:endParaRPr lang="en-US" altLang="ko-KR" sz="10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14283" y="214294"/>
            <a:ext cx="36455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BEST100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분석결과</a:t>
            </a:r>
            <a:endParaRPr lang="ko-KR" altLang="en-US" sz="1200" dirty="0" smtClean="0">
              <a:latin typeface="a펜고딕L" pitchFamily="18" charset="-127"/>
              <a:ea typeface="a펜고딕L" pitchFamily="18" charset="-127"/>
            </a:endParaRPr>
          </a:p>
        </p:txBody>
      </p:sp>
      <p:sp>
        <p:nvSpPr>
          <p:cNvPr id="37" name="슬라이드 번호 개체 틀 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28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28596" y="642928"/>
            <a:ext cx="304442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7)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출산 및 육아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빈도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/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감정분석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(44,661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건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) </a:t>
            </a:r>
            <a:endParaRPr lang="ko-KR" altLang="en-US" sz="12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8596" y="4500574"/>
            <a:ext cx="5500726" cy="241298"/>
          </a:xfrm>
          <a:prstGeom prst="rect">
            <a:avLst/>
          </a:prstGeom>
          <a:noFill/>
        </p:spPr>
        <p:txBody>
          <a:bodyPr wrap="square" lIns="71323" tIns="35662" rIns="71323" bIns="35662" rtlCol="0">
            <a:spAutoFit/>
          </a:bodyPr>
          <a:lstStyle/>
          <a:p>
            <a:pPr algn="ctr"/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[ 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인기상품은 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아기용 </a:t>
            </a:r>
            <a:r>
              <a:rPr lang="ko-KR" altLang="en-US" sz="1100" dirty="0" err="1" smtClean="0">
                <a:latin typeface="한컴산뜻돋움" pitchFamily="2" charset="-127"/>
                <a:ea typeface="한컴산뜻돋움" pitchFamily="2" charset="-127"/>
              </a:rPr>
              <a:t>물티슈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이유식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유모차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 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주요 요인은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 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편리함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가격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 ]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endParaRPr lang="ko-KR" altLang="en-US" sz="1100" dirty="0">
              <a:latin typeface="한컴산뜻돋움" pitchFamily="2" charset="-127"/>
              <a:ea typeface="한컴산뜻돋움" pitchFamily="2" charset="-127"/>
            </a:endParaRPr>
          </a:p>
        </p:txBody>
      </p:sp>
      <p:grpSp>
        <p:nvGrpSpPr>
          <p:cNvPr id="2" name="그룹 21"/>
          <p:cNvGrpSpPr/>
          <p:nvPr/>
        </p:nvGrpSpPr>
        <p:grpSpPr>
          <a:xfrm>
            <a:off x="5572142" y="1071550"/>
            <a:ext cx="3405311" cy="3357586"/>
            <a:chOff x="5286380" y="1142988"/>
            <a:chExt cx="3729436" cy="3357586"/>
          </a:xfrm>
        </p:grpSpPr>
        <p:graphicFrame>
          <p:nvGraphicFramePr>
            <p:cNvPr id="16" name="차트 15"/>
            <p:cNvGraphicFramePr/>
            <p:nvPr/>
          </p:nvGraphicFramePr>
          <p:xfrm>
            <a:off x="5286380" y="1142988"/>
            <a:ext cx="3429024" cy="335758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pSp>
          <p:nvGrpSpPr>
            <p:cNvPr id="6" name="그룹 20"/>
            <p:cNvGrpSpPr/>
            <p:nvPr/>
          </p:nvGrpSpPr>
          <p:grpSpPr>
            <a:xfrm>
              <a:off x="7929589" y="2500310"/>
              <a:ext cx="1086227" cy="825420"/>
              <a:chOff x="7989152" y="2285996"/>
              <a:chExt cx="1086227" cy="825420"/>
            </a:xfrm>
          </p:grpSpPr>
          <p:sp>
            <p:nvSpPr>
              <p:cNvPr id="17" name="직사각형 16"/>
              <p:cNvSpPr/>
              <p:nvPr/>
            </p:nvSpPr>
            <p:spPr>
              <a:xfrm>
                <a:off x="8015165" y="2285996"/>
                <a:ext cx="886919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만족합니다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18" name="직사각형 17"/>
              <p:cNvSpPr/>
              <p:nvPr/>
            </p:nvSpPr>
            <p:spPr>
              <a:xfrm>
                <a:off x="7989152" y="2571748"/>
                <a:ext cx="651672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 좋아요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19" name="직사각형 18"/>
              <p:cNvSpPr/>
              <p:nvPr/>
            </p:nvSpPr>
            <p:spPr>
              <a:xfrm>
                <a:off x="8012902" y="2857500"/>
                <a:ext cx="1062477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잘 받았습니다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</p:grpSp>
        <p:sp>
          <p:nvSpPr>
            <p:cNvPr id="20" name="직사각형 19"/>
            <p:cNvSpPr/>
            <p:nvPr/>
          </p:nvSpPr>
          <p:spPr>
            <a:xfrm>
              <a:off x="5789674" y="2238700"/>
              <a:ext cx="925542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ctr"/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 선물했어요</a:t>
              </a:r>
              <a:endParaRPr lang="en-US" altLang="ko-KR" sz="1050" dirty="0" smtClean="0">
                <a:latin typeface="한컴산뜻돋움" pitchFamily="2" charset="-127"/>
                <a:ea typeface="한컴산뜻돋움" pitchFamily="2" charset="-127"/>
              </a:endParaRPr>
            </a:p>
          </p:txBody>
        </p:sp>
      </p:grpSp>
      <p:sp>
        <p:nvSpPr>
          <p:cNvPr id="34" name="직사각형 33"/>
          <p:cNvSpPr/>
          <p:nvPr/>
        </p:nvSpPr>
        <p:spPr>
          <a:xfrm>
            <a:off x="2184193" y="1357302"/>
            <a:ext cx="195919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#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만족척도에 따른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워드클라우드</a:t>
            </a:r>
            <a:endParaRPr lang="ko-KR" altLang="en-US" sz="105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cxnSp>
        <p:nvCxnSpPr>
          <p:cNvPr id="35" name="직선 연결선 34"/>
          <p:cNvCxnSpPr/>
          <p:nvPr/>
        </p:nvCxnSpPr>
        <p:spPr>
          <a:xfrm rot="5400000">
            <a:off x="4488995" y="3035698"/>
            <a:ext cx="3072628" cy="1588"/>
          </a:xfrm>
          <a:prstGeom prst="line">
            <a:avLst/>
          </a:prstGeom>
          <a:ln>
            <a:solidFill>
              <a:srgbClr val="59DA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25"/>
          <p:cNvGrpSpPr/>
          <p:nvPr/>
        </p:nvGrpSpPr>
        <p:grpSpPr>
          <a:xfrm>
            <a:off x="925736" y="3830550"/>
            <a:ext cx="4482696" cy="241423"/>
            <a:chOff x="958623" y="4107561"/>
            <a:chExt cx="4482696" cy="241422"/>
          </a:xfrm>
        </p:grpSpPr>
        <p:sp>
          <p:nvSpPr>
            <p:cNvPr id="27" name="TextBox 26"/>
            <p:cNvSpPr txBox="1"/>
            <p:nvPr/>
          </p:nvSpPr>
          <p:spPr>
            <a:xfrm>
              <a:off x="4700263" y="4123075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불만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58623" y="4107563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만족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882974" y="4107561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보통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</p:grpSp>
      <p:grpSp>
        <p:nvGrpSpPr>
          <p:cNvPr id="8" name="그룹 29"/>
          <p:cNvGrpSpPr/>
          <p:nvPr/>
        </p:nvGrpSpPr>
        <p:grpSpPr>
          <a:xfrm>
            <a:off x="214282" y="1910908"/>
            <a:ext cx="5643602" cy="1759026"/>
            <a:chOff x="214282" y="1910907"/>
            <a:chExt cx="5643602" cy="1759025"/>
          </a:xfrm>
        </p:grpSpPr>
        <p:grpSp>
          <p:nvGrpSpPr>
            <p:cNvPr id="9" name="그룹 22"/>
            <p:cNvGrpSpPr/>
            <p:nvPr/>
          </p:nvGrpSpPr>
          <p:grpSpPr>
            <a:xfrm>
              <a:off x="2185060" y="1928805"/>
              <a:ext cx="3672824" cy="1713256"/>
              <a:chOff x="2061015" y="2214558"/>
              <a:chExt cx="3541544" cy="1645059"/>
            </a:xfrm>
          </p:grpSpPr>
          <p:pic>
            <p:nvPicPr>
              <p:cNvPr id="33" name="그림 3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61015" y="2214559"/>
                <a:ext cx="1888315" cy="1645058"/>
              </a:xfrm>
              <a:prstGeom prst="rect">
                <a:avLst/>
              </a:prstGeom>
            </p:spPr>
          </p:pic>
          <p:pic>
            <p:nvPicPr>
              <p:cNvPr id="36" name="그림 35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58800" y="2214558"/>
                <a:ext cx="1743759" cy="1639737"/>
              </a:xfrm>
              <a:prstGeom prst="rect">
                <a:avLst/>
              </a:prstGeom>
            </p:spPr>
          </p:pic>
        </p:grpSp>
        <p:pic>
          <p:nvPicPr>
            <p:cNvPr id="32" name="그림 3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4282" y="1910907"/>
              <a:ext cx="2143140" cy="1759025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41" name="직사각형 40"/>
          <p:cNvSpPr/>
          <p:nvPr/>
        </p:nvSpPr>
        <p:spPr>
          <a:xfrm>
            <a:off x="6929458" y="1571623"/>
            <a:ext cx="9396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ctr"/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두껍고 좋아요</a:t>
            </a:r>
            <a:endParaRPr lang="en-US" altLang="ko-KR" sz="10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14283" y="214294"/>
            <a:ext cx="36455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BEST100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분석결과</a:t>
            </a:r>
            <a:endParaRPr lang="ko-KR" altLang="en-US" sz="1200" dirty="0" smtClean="0">
              <a:latin typeface="a펜고딕L" pitchFamily="18" charset="-127"/>
              <a:ea typeface="a펜고딕L" pitchFamily="18" charset="-127"/>
            </a:endParaRPr>
          </a:p>
        </p:txBody>
      </p:sp>
      <p:sp>
        <p:nvSpPr>
          <p:cNvPr id="37" name="슬라이드 번호 개체 틀 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29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3714744" y="2571748"/>
            <a:ext cx="17347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1.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개요</a:t>
            </a:r>
            <a:endParaRPr lang="en-US" altLang="ko-KR" dirty="0" smtClean="0">
              <a:latin typeface="a펜고딕L" pitchFamily="18" charset="-127"/>
              <a:ea typeface="a펜고딕L" pitchFamily="18" charset="-127"/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28598" y="642928"/>
            <a:ext cx="3187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8)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스포츠 및 레저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빈도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/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감정분석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(33,442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건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) </a:t>
            </a:r>
            <a:endParaRPr lang="ko-KR" altLang="en-US" sz="12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8596" y="4500574"/>
            <a:ext cx="5500726" cy="241298"/>
          </a:xfrm>
          <a:prstGeom prst="rect">
            <a:avLst/>
          </a:prstGeom>
          <a:noFill/>
        </p:spPr>
        <p:txBody>
          <a:bodyPr wrap="square" lIns="71323" tIns="35662" rIns="71323" bIns="35662" rtlCol="0">
            <a:spAutoFit/>
          </a:bodyPr>
          <a:lstStyle/>
          <a:p>
            <a:pPr algn="ctr"/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[ 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인기상품은 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운동매트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밴드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 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주요 요인은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 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가격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사이즈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성능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 ]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endParaRPr lang="ko-KR" altLang="en-US" sz="1100" dirty="0">
              <a:latin typeface="한컴산뜻돋움" pitchFamily="2" charset="-127"/>
              <a:ea typeface="한컴산뜻돋움" pitchFamily="2" charset="-127"/>
            </a:endParaRPr>
          </a:p>
        </p:txBody>
      </p:sp>
      <p:grpSp>
        <p:nvGrpSpPr>
          <p:cNvPr id="2" name="그룹 21"/>
          <p:cNvGrpSpPr/>
          <p:nvPr/>
        </p:nvGrpSpPr>
        <p:grpSpPr>
          <a:xfrm>
            <a:off x="5572142" y="1071550"/>
            <a:ext cx="3405311" cy="3357586"/>
            <a:chOff x="5286380" y="1142988"/>
            <a:chExt cx="3729436" cy="3357586"/>
          </a:xfrm>
        </p:grpSpPr>
        <p:graphicFrame>
          <p:nvGraphicFramePr>
            <p:cNvPr id="16" name="차트 15"/>
            <p:cNvGraphicFramePr/>
            <p:nvPr/>
          </p:nvGraphicFramePr>
          <p:xfrm>
            <a:off x="5286380" y="1142988"/>
            <a:ext cx="3429024" cy="335758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pSp>
          <p:nvGrpSpPr>
            <p:cNvPr id="6" name="그룹 20"/>
            <p:cNvGrpSpPr/>
            <p:nvPr/>
          </p:nvGrpSpPr>
          <p:grpSpPr>
            <a:xfrm>
              <a:off x="7929589" y="2500310"/>
              <a:ext cx="1086227" cy="825420"/>
              <a:chOff x="7989152" y="2285996"/>
              <a:chExt cx="1086227" cy="825420"/>
            </a:xfrm>
          </p:grpSpPr>
          <p:sp>
            <p:nvSpPr>
              <p:cNvPr id="17" name="직사각형 16"/>
              <p:cNvSpPr/>
              <p:nvPr/>
            </p:nvSpPr>
            <p:spPr>
              <a:xfrm>
                <a:off x="8015165" y="2285996"/>
                <a:ext cx="886919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만족합니다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18" name="직사각형 17"/>
              <p:cNvSpPr/>
              <p:nvPr/>
            </p:nvSpPr>
            <p:spPr>
              <a:xfrm>
                <a:off x="7989152" y="2571748"/>
                <a:ext cx="925542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 감사합니다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19" name="직사각형 18"/>
              <p:cNvSpPr/>
              <p:nvPr/>
            </p:nvSpPr>
            <p:spPr>
              <a:xfrm>
                <a:off x="8012902" y="2857500"/>
                <a:ext cx="1062477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잘 받았습니다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</p:grpSp>
        <p:sp>
          <p:nvSpPr>
            <p:cNvPr id="20" name="직사각형 19"/>
            <p:cNvSpPr/>
            <p:nvPr/>
          </p:nvSpPr>
          <p:spPr>
            <a:xfrm>
              <a:off x="5789674" y="2238700"/>
              <a:ext cx="925542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ctr"/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 보통입니다</a:t>
              </a:r>
              <a:endParaRPr lang="en-US" altLang="ko-KR" sz="1050" dirty="0" smtClean="0">
                <a:latin typeface="한컴산뜻돋움" pitchFamily="2" charset="-127"/>
                <a:ea typeface="한컴산뜻돋움" pitchFamily="2" charset="-127"/>
              </a:endParaRPr>
            </a:p>
          </p:txBody>
        </p:sp>
      </p:grpSp>
      <p:sp>
        <p:nvSpPr>
          <p:cNvPr id="34" name="직사각형 33"/>
          <p:cNvSpPr/>
          <p:nvPr/>
        </p:nvSpPr>
        <p:spPr>
          <a:xfrm>
            <a:off x="2184193" y="1357302"/>
            <a:ext cx="195919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#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만족척도에 따른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워드클라우드</a:t>
            </a:r>
            <a:endParaRPr lang="ko-KR" altLang="en-US" sz="105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cxnSp>
        <p:nvCxnSpPr>
          <p:cNvPr id="35" name="직선 연결선 34"/>
          <p:cNvCxnSpPr/>
          <p:nvPr/>
        </p:nvCxnSpPr>
        <p:spPr>
          <a:xfrm rot="5400000">
            <a:off x="4488995" y="3035698"/>
            <a:ext cx="3072628" cy="1588"/>
          </a:xfrm>
          <a:prstGeom prst="line">
            <a:avLst/>
          </a:prstGeom>
          <a:ln>
            <a:solidFill>
              <a:srgbClr val="59DA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25"/>
          <p:cNvGrpSpPr/>
          <p:nvPr/>
        </p:nvGrpSpPr>
        <p:grpSpPr>
          <a:xfrm>
            <a:off x="925736" y="3830550"/>
            <a:ext cx="4482696" cy="241423"/>
            <a:chOff x="958623" y="4107561"/>
            <a:chExt cx="4482696" cy="241422"/>
          </a:xfrm>
        </p:grpSpPr>
        <p:sp>
          <p:nvSpPr>
            <p:cNvPr id="27" name="TextBox 26"/>
            <p:cNvSpPr txBox="1"/>
            <p:nvPr/>
          </p:nvSpPr>
          <p:spPr>
            <a:xfrm>
              <a:off x="4700263" y="4123075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불만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58623" y="4107563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만족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882974" y="4107561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보통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</p:grpSp>
      <p:grpSp>
        <p:nvGrpSpPr>
          <p:cNvPr id="8" name="그룹 29"/>
          <p:cNvGrpSpPr/>
          <p:nvPr/>
        </p:nvGrpSpPr>
        <p:grpSpPr>
          <a:xfrm>
            <a:off x="357158" y="1910908"/>
            <a:ext cx="5390010" cy="1759026"/>
            <a:chOff x="357158" y="1910907"/>
            <a:chExt cx="5390010" cy="1759025"/>
          </a:xfrm>
        </p:grpSpPr>
        <p:grpSp>
          <p:nvGrpSpPr>
            <p:cNvPr id="9" name="그룹 22"/>
            <p:cNvGrpSpPr/>
            <p:nvPr/>
          </p:nvGrpSpPr>
          <p:grpSpPr>
            <a:xfrm>
              <a:off x="2143108" y="1928805"/>
              <a:ext cx="3604060" cy="1713256"/>
              <a:chOff x="2020562" y="2214558"/>
              <a:chExt cx="3475237" cy="1645059"/>
            </a:xfrm>
          </p:grpSpPr>
          <p:pic>
            <p:nvPicPr>
              <p:cNvPr id="33" name="그림 3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20562" y="2214559"/>
                <a:ext cx="1798103" cy="1645058"/>
              </a:xfrm>
              <a:prstGeom prst="rect">
                <a:avLst/>
              </a:prstGeom>
            </p:spPr>
          </p:pic>
          <p:pic>
            <p:nvPicPr>
              <p:cNvPr id="36" name="그림 35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42676" y="2214558"/>
                <a:ext cx="1753123" cy="1639737"/>
              </a:xfrm>
              <a:prstGeom prst="rect">
                <a:avLst/>
              </a:prstGeom>
            </p:spPr>
          </p:pic>
        </p:grpSp>
        <p:pic>
          <p:nvPicPr>
            <p:cNvPr id="32" name="그림 3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7158" y="1910907"/>
              <a:ext cx="1928826" cy="1759025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41" name="직사각형 40"/>
          <p:cNvSpPr/>
          <p:nvPr/>
        </p:nvSpPr>
        <p:spPr>
          <a:xfrm>
            <a:off x="6929455" y="1571623"/>
            <a:ext cx="105990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ctr"/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두꺼워서 좋아요</a:t>
            </a:r>
            <a:endParaRPr lang="en-US" altLang="ko-KR" sz="10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14283" y="214294"/>
            <a:ext cx="36455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BEST100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분석결과</a:t>
            </a:r>
            <a:endParaRPr lang="ko-KR" altLang="en-US" sz="1200" dirty="0" smtClean="0">
              <a:latin typeface="a펜고딕L" pitchFamily="18" charset="-127"/>
              <a:ea typeface="a펜고딕L" pitchFamily="18" charset="-127"/>
            </a:endParaRPr>
          </a:p>
        </p:txBody>
      </p:sp>
      <p:sp>
        <p:nvSpPr>
          <p:cNvPr id="37" name="슬라이드 번호 개체 틀 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30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28596" y="642928"/>
            <a:ext cx="25362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9)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식품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빈도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/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감정분석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(53,012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건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) </a:t>
            </a:r>
            <a:endParaRPr lang="ko-KR" altLang="en-US" sz="12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8596" y="4500574"/>
            <a:ext cx="5500726" cy="241298"/>
          </a:xfrm>
          <a:prstGeom prst="rect">
            <a:avLst/>
          </a:prstGeom>
          <a:noFill/>
        </p:spPr>
        <p:txBody>
          <a:bodyPr wrap="square" lIns="71323" tIns="35662" rIns="71323" bIns="35662" rtlCol="0">
            <a:spAutoFit/>
          </a:bodyPr>
          <a:lstStyle/>
          <a:p>
            <a:pPr algn="ctr"/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[ 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인기상품은 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선물용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다이어트 식품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 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주요 요인은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 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가격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포장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”,”</a:t>
            </a:r>
            <a:r>
              <a:rPr lang="ko-KR" altLang="en-US" sz="1100" dirty="0" err="1" smtClean="0">
                <a:latin typeface="한컴산뜻돋움" pitchFamily="2" charset="-127"/>
                <a:ea typeface="한컴산뜻돋움" pitchFamily="2" charset="-127"/>
              </a:rPr>
              <a:t>식감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 ]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endParaRPr lang="ko-KR" altLang="en-US" sz="1100" dirty="0">
              <a:latin typeface="한컴산뜻돋움" pitchFamily="2" charset="-127"/>
              <a:ea typeface="한컴산뜻돋움" pitchFamily="2" charset="-127"/>
            </a:endParaRPr>
          </a:p>
        </p:txBody>
      </p:sp>
      <p:grpSp>
        <p:nvGrpSpPr>
          <p:cNvPr id="2" name="그룹 21"/>
          <p:cNvGrpSpPr/>
          <p:nvPr/>
        </p:nvGrpSpPr>
        <p:grpSpPr>
          <a:xfrm>
            <a:off x="5572141" y="1071550"/>
            <a:ext cx="3418891" cy="3357586"/>
            <a:chOff x="5286380" y="1142988"/>
            <a:chExt cx="3744309" cy="3357586"/>
          </a:xfrm>
        </p:grpSpPr>
        <p:graphicFrame>
          <p:nvGraphicFramePr>
            <p:cNvPr id="16" name="차트 15"/>
            <p:cNvGraphicFramePr/>
            <p:nvPr/>
          </p:nvGraphicFramePr>
          <p:xfrm>
            <a:off x="5286380" y="1142988"/>
            <a:ext cx="3429024" cy="335758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pSp>
          <p:nvGrpSpPr>
            <p:cNvPr id="6" name="그룹 20"/>
            <p:cNvGrpSpPr/>
            <p:nvPr/>
          </p:nvGrpSpPr>
          <p:grpSpPr>
            <a:xfrm>
              <a:off x="7929589" y="2500310"/>
              <a:ext cx="1101100" cy="825420"/>
              <a:chOff x="7989152" y="2285996"/>
              <a:chExt cx="1101100" cy="825420"/>
            </a:xfrm>
          </p:grpSpPr>
          <p:sp>
            <p:nvSpPr>
              <p:cNvPr id="17" name="직사각형 16"/>
              <p:cNvSpPr/>
              <p:nvPr/>
            </p:nvSpPr>
            <p:spPr>
              <a:xfrm>
                <a:off x="8015165" y="2285996"/>
                <a:ext cx="886919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만족합니다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18" name="직사각형 17"/>
              <p:cNvSpPr/>
              <p:nvPr/>
            </p:nvSpPr>
            <p:spPr>
              <a:xfrm>
                <a:off x="7989152" y="2571748"/>
                <a:ext cx="1101100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 잘 받았습니다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19" name="직사각형 18"/>
              <p:cNvSpPr/>
              <p:nvPr/>
            </p:nvSpPr>
            <p:spPr>
              <a:xfrm>
                <a:off x="8012903" y="2857500"/>
                <a:ext cx="749984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맛있어요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</p:grpSp>
        <p:sp>
          <p:nvSpPr>
            <p:cNvPr id="20" name="직사각형 19"/>
            <p:cNvSpPr/>
            <p:nvPr/>
          </p:nvSpPr>
          <p:spPr>
            <a:xfrm>
              <a:off x="5789675" y="2238700"/>
              <a:ext cx="925542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ctr"/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 먹을만해요</a:t>
              </a:r>
              <a:endParaRPr lang="en-US" altLang="ko-KR" sz="1050" dirty="0" smtClean="0">
                <a:latin typeface="한컴산뜻돋움" pitchFamily="2" charset="-127"/>
                <a:ea typeface="한컴산뜻돋움" pitchFamily="2" charset="-127"/>
              </a:endParaRPr>
            </a:p>
          </p:txBody>
        </p:sp>
      </p:grpSp>
      <p:sp>
        <p:nvSpPr>
          <p:cNvPr id="34" name="직사각형 33"/>
          <p:cNvSpPr/>
          <p:nvPr/>
        </p:nvSpPr>
        <p:spPr>
          <a:xfrm>
            <a:off x="2184193" y="1357302"/>
            <a:ext cx="195919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#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만족척도에 따른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워드클라우드</a:t>
            </a:r>
            <a:endParaRPr lang="ko-KR" altLang="en-US" sz="105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cxnSp>
        <p:nvCxnSpPr>
          <p:cNvPr id="35" name="직선 연결선 34"/>
          <p:cNvCxnSpPr/>
          <p:nvPr/>
        </p:nvCxnSpPr>
        <p:spPr>
          <a:xfrm rot="5400000">
            <a:off x="4488995" y="3035698"/>
            <a:ext cx="3072628" cy="1588"/>
          </a:xfrm>
          <a:prstGeom prst="line">
            <a:avLst/>
          </a:prstGeom>
          <a:ln>
            <a:solidFill>
              <a:srgbClr val="59DA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25"/>
          <p:cNvGrpSpPr/>
          <p:nvPr/>
        </p:nvGrpSpPr>
        <p:grpSpPr>
          <a:xfrm>
            <a:off x="925736" y="3830550"/>
            <a:ext cx="4482696" cy="241423"/>
            <a:chOff x="958623" y="4107561"/>
            <a:chExt cx="4482696" cy="241422"/>
          </a:xfrm>
        </p:grpSpPr>
        <p:sp>
          <p:nvSpPr>
            <p:cNvPr id="27" name="TextBox 26"/>
            <p:cNvSpPr txBox="1"/>
            <p:nvPr/>
          </p:nvSpPr>
          <p:spPr>
            <a:xfrm>
              <a:off x="4700263" y="4123075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불만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58623" y="4107563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만족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882974" y="4107561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보통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</p:grpSp>
      <p:grpSp>
        <p:nvGrpSpPr>
          <p:cNvPr id="8" name="그룹 29"/>
          <p:cNvGrpSpPr/>
          <p:nvPr/>
        </p:nvGrpSpPr>
        <p:grpSpPr>
          <a:xfrm>
            <a:off x="214282" y="1910908"/>
            <a:ext cx="5572164" cy="1759026"/>
            <a:chOff x="142844" y="1910907"/>
            <a:chExt cx="5572164" cy="1759025"/>
          </a:xfrm>
        </p:grpSpPr>
        <p:grpSp>
          <p:nvGrpSpPr>
            <p:cNvPr id="9" name="그룹 22"/>
            <p:cNvGrpSpPr/>
            <p:nvPr/>
          </p:nvGrpSpPr>
          <p:grpSpPr>
            <a:xfrm>
              <a:off x="2071670" y="1928805"/>
              <a:ext cx="3643338" cy="1713256"/>
              <a:chOff x="1951677" y="2214558"/>
              <a:chExt cx="3513111" cy="1645059"/>
            </a:xfrm>
          </p:grpSpPr>
          <p:pic>
            <p:nvPicPr>
              <p:cNvPr id="33" name="그림 3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51677" y="2214559"/>
                <a:ext cx="1859882" cy="1645058"/>
              </a:xfrm>
              <a:prstGeom prst="rect">
                <a:avLst/>
              </a:prstGeom>
            </p:spPr>
          </p:pic>
          <p:pic>
            <p:nvPicPr>
              <p:cNvPr id="36" name="그림 35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73790" y="2214558"/>
                <a:ext cx="1790998" cy="1639737"/>
              </a:xfrm>
              <a:prstGeom prst="rect">
                <a:avLst/>
              </a:prstGeom>
            </p:spPr>
          </p:pic>
        </p:grpSp>
        <p:pic>
          <p:nvPicPr>
            <p:cNvPr id="32" name="그림 3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2844" y="1910907"/>
              <a:ext cx="2071702" cy="1759025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41" name="직사각형 40"/>
          <p:cNvSpPr/>
          <p:nvPr/>
        </p:nvSpPr>
        <p:spPr>
          <a:xfrm>
            <a:off x="6929466" y="1571623"/>
            <a:ext cx="66556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ctr"/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맛있어요</a:t>
            </a:r>
            <a:endParaRPr lang="en-US" altLang="ko-KR" sz="10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14283" y="214294"/>
            <a:ext cx="36455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BEST100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분석결과</a:t>
            </a:r>
            <a:endParaRPr lang="ko-KR" altLang="en-US" sz="1200" dirty="0" smtClean="0">
              <a:latin typeface="a펜고딕L" pitchFamily="18" charset="-127"/>
              <a:ea typeface="a펜고딕L" pitchFamily="18" charset="-127"/>
            </a:endParaRPr>
          </a:p>
        </p:txBody>
      </p:sp>
      <p:sp>
        <p:nvSpPr>
          <p:cNvPr id="37" name="슬라이드 번호 개체 틀 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31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28596" y="642928"/>
            <a:ext cx="291137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10)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생활용품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빈도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/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감정분석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(62,231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건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) </a:t>
            </a:r>
            <a:endParaRPr lang="ko-KR" altLang="en-US" sz="12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8596" y="4500574"/>
            <a:ext cx="5500726" cy="241298"/>
          </a:xfrm>
          <a:prstGeom prst="rect">
            <a:avLst/>
          </a:prstGeom>
          <a:noFill/>
        </p:spPr>
        <p:txBody>
          <a:bodyPr wrap="square" lIns="71323" tIns="35662" rIns="71323" bIns="35662" rtlCol="0">
            <a:spAutoFit/>
          </a:bodyPr>
          <a:lstStyle/>
          <a:p>
            <a:pPr algn="ctr"/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[ 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인기상품은 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충전기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애견용품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 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주요 요인은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 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가격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디자인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”,”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성능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 ]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endParaRPr lang="ko-KR" altLang="en-US" sz="1100" dirty="0">
              <a:latin typeface="한컴산뜻돋움" pitchFamily="2" charset="-127"/>
              <a:ea typeface="한컴산뜻돋움" pitchFamily="2" charset="-127"/>
            </a:endParaRPr>
          </a:p>
        </p:txBody>
      </p:sp>
      <p:grpSp>
        <p:nvGrpSpPr>
          <p:cNvPr id="2" name="그룹 21"/>
          <p:cNvGrpSpPr/>
          <p:nvPr/>
        </p:nvGrpSpPr>
        <p:grpSpPr>
          <a:xfrm>
            <a:off x="5572141" y="1071550"/>
            <a:ext cx="3418891" cy="3357586"/>
            <a:chOff x="5286380" y="1142988"/>
            <a:chExt cx="3744309" cy="3357586"/>
          </a:xfrm>
        </p:grpSpPr>
        <p:graphicFrame>
          <p:nvGraphicFramePr>
            <p:cNvPr id="16" name="차트 15"/>
            <p:cNvGraphicFramePr/>
            <p:nvPr/>
          </p:nvGraphicFramePr>
          <p:xfrm>
            <a:off x="5286380" y="1142988"/>
            <a:ext cx="3429024" cy="335758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pSp>
          <p:nvGrpSpPr>
            <p:cNvPr id="6" name="그룹 20"/>
            <p:cNvGrpSpPr/>
            <p:nvPr/>
          </p:nvGrpSpPr>
          <p:grpSpPr>
            <a:xfrm>
              <a:off x="7929589" y="2500310"/>
              <a:ext cx="1101100" cy="825420"/>
              <a:chOff x="7989152" y="2285996"/>
              <a:chExt cx="1101100" cy="825420"/>
            </a:xfrm>
          </p:grpSpPr>
          <p:sp>
            <p:nvSpPr>
              <p:cNvPr id="17" name="직사각형 16"/>
              <p:cNvSpPr/>
              <p:nvPr/>
            </p:nvSpPr>
            <p:spPr>
              <a:xfrm>
                <a:off x="8015165" y="2285996"/>
                <a:ext cx="886919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만족합니다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18" name="직사각형 17"/>
              <p:cNvSpPr/>
              <p:nvPr/>
            </p:nvSpPr>
            <p:spPr>
              <a:xfrm>
                <a:off x="7989152" y="2571748"/>
                <a:ext cx="1101100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 잘 받았습니다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19" name="직사각형 18"/>
              <p:cNvSpPr/>
              <p:nvPr/>
            </p:nvSpPr>
            <p:spPr>
              <a:xfrm>
                <a:off x="8012903" y="2857500"/>
                <a:ext cx="613049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ctr"/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</a:rPr>
                  <a:t>좋아요</a:t>
                </a:r>
                <a:endParaRPr lang="en-US" altLang="ko-KR" sz="1050" dirty="0" smtClean="0"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</p:grpSp>
        <p:sp>
          <p:nvSpPr>
            <p:cNvPr id="20" name="직사각형 19"/>
            <p:cNvSpPr/>
            <p:nvPr/>
          </p:nvSpPr>
          <p:spPr>
            <a:xfrm>
              <a:off x="5789675" y="2238700"/>
              <a:ext cx="925542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ctr"/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 보통입니다</a:t>
              </a:r>
              <a:endParaRPr lang="en-US" altLang="ko-KR" sz="1050" dirty="0" smtClean="0">
                <a:latin typeface="한컴산뜻돋움" pitchFamily="2" charset="-127"/>
                <a:ea typeface="한컴산뜻돋움" pitchFamily="2" charset="-127"/>
              </a:endParaRPr>
            </a:p>
          </p:txBody>
        </p:sp>
      </p:grpSp>
      <p:sp>
        <p:nvSpPr>
          <p:cNvPr id="34" name="직사각형 33"/>
          <p:cNvSpPr/>
          <p:nvPr/>
        </p:nvSpPr>
        <p:spPr>
          <a:xfrm>
            <a:off x="2184193" y="1357302"/>
            <a:ext cx="195919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#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만족척도에 따른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워드클라우드</a:t>
            </a:r>
            <a:endParaRPr lang="ko-KR" altLang="en-US" sz="105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cxnSp>
        <p:nvCxnSpPr>
          <p:cNvPr id="35" name="직선 연결선 34"/>
          <p:cNvCxnSpPr/>
          <p:nvPr/>
        </p:nvCxnSpPr>
        <p:spPr>
          <a:xfrm rot="5400000">
            <a:off x="4488995" y="3035698"/>
            <a:ext cx="3072628" cy="1588"/>
          </a:xfrm>
          <a:prstGeom prst="line">
            <a:avLst/>
          </a:prstGeom>
          <a:ln>
            <a:solidFill>
              <a:srgbClr val="59DA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25"/>
          <p:cNvGrpSpPr/>
          <p:nvPr/>
        </p:nvGrpSpPr>
        <p:grpSpPr>
          <a:xfrm>
            <a:off x="925736" y="3830550"/>
            <a:ext cx="4482696" cy="241423"/>
            <a:chOff x="958623" y="4107561"/>
            <a:chExt cx="4482696" cy="241422"/>
          </a:xfrm>
        </p:grpSpPr>
        <p:sp>
          <p:nvSpPr>
            <p:cNvPr id="27" name="TextBox 26"/>
            <p:cNvSpPr txBox="1"/>
            <p:nvPr/>
          </p:nvSpPr>
          <p:spPr>
            <a:xfrm>
              <a:off x="4700263" y="4123075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불만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58623" y="4107563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만족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882974" y="4107561"/>
              <a:ext cx="741056" cy="225908"/>
            </a:xfrm>
            <a:prstGeom prst="rect">
              <a:avLst/>
            </a:prstGeom>
          </p:spPr>
          <p:txBody>
            <a:bodyPr wrap="square" lIns="71323" tIns="35662" rIns="71323" bIns="35662" rtlCol="0">
              <a:spAutoFit/>
            </a:bodyPr>
            <a:lstStyle/>
            <a:p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보통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00" dirty="0">
                <a:latin typeface="한컴산뜻돋움" pitchFamily="2" charset="-127"/>
                <a:ea typeface="한컴산뜻돋움" pitchFamily="2" charset="-127"/>
              </a:endParaRPr>
            </a:p>
          </p:txBody>
        </p:sp>
      </p:grpSp>
      <p:grpSp>
        <p:nvGrpSpPr>
          <p:cNvPr id="8" name="그룹 29"/>
          <p:cNvGrpSpPr/>
          <p:nvPr/>
        </p:nvGrpSpPr>
        <p:grpSpPr>
          <a:xfrm>
            <a:off x="214282" y="1910908"/>
            <a:ext cx="5572162" cy="1759026"/>
            <a:chOff x="142844" y="1910907"/>
            <a:chExt cx="5572162" cy="1759025"/>
          </a:xfrm>
        </p:grpSpPr>
        <p:grpSp>
          <p:nvGrpSpPr>
            <p:cNvPr id="9" name="그룹 22"/>
            <p:cNvGrpSpPr/>
            <p:nvPr/>
          </p:nvGrpSpPr>
          <p:grpSpPr>
            <a:xfrm>
              <a:off x="2071670" y="1928805"/>
              <a:ext cx="3643336" cy="1713256"/>
              <a:chOff x="1951676" y="2214558"/>
              <a:chExt cx="3513108" cy="1645059"/>
            </a:xfrm>
          </p:grpSpPr>
          <p:pic>
            <p:nvPicPr>
              <p:cNvPr id="33" name="그림 3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51676" y="2214559"/>
                <a:ext cx="1790997" cy="1645058"/>
              </a:xfrm>
              <a:prstGeom prst="rect">
                <a:avLst/>
              </a:prstGeom>
            </p:spPr>
          </p:pic>
          <p:pic>
            <p:nvPicPr>
              <p:cNvPr id="36" name="그림 35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58425" y="2214558"/>
                <a:ext cx="1706359" cy="1639737"/>
              </a:xfrm>
              <a:prstGeom prst="rect">
                <a:avLst/>
              </a:prstGeom>
            </p:spPr>
          </p:pic>
        </p:grpSp>
        <p:pic>
          <p:nvPicPr>
            <p:cNvPr id="32" name="그림 3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2844" y="1910907"/>
              <a:ext cx="2000265" cy="1759025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41" name="직사각형 40"/>
          <p:cNvSpPr/>
          <p:nvPr/>
        </p:nvSpPr>
        <p:spPr>
          <a:xfrm>
            <a:off x="6929455" y="1571623"/>
            <a:ext cx="105990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ctr"/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기대 이상입니다</a:t>
            </a:r>
            <a:endParaRPr lang="en-US" altLang="ko-KR" sz="10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14283" y="214294"/>
            <a:ext cx="36455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BEST100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분석결과</a:t>
            </a:r>
            <a:endParaRPr lang="ko-KR" altLang="en-US" sz="1200" dirty="0" smtClean="0">
              <a:latin typeface="a펜고딕L" pitchFamily="18" charset="-127"/>
              <a:ea typeface="a펜고딕L" pitchFamily="18" charset="-127"/>
            </a:endParaRPr>
          </a:p>
        </p:txBody>
      </p:sp>
      <p:sp>
        <p:nvSpPr>
          <p:cNvPr id="37" name="슬라이드 번호 개체 틀 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32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/>
          <p:cNvGrpSpPr/>
          <p:nvPr/>
        </p:nvGrpSpPr>
        <p:grpSpPr>
          <a:xfrm>
            <a:off x="476223" y="928673"/>
            <a:ext cx="7953429" cy="4254445"/>
            <a:chOff x="476223" y="928674"/>
            <a:chExt cx="7953429" cy="4254444"/>
          </a:xfrm>
        </p:grpSpPr>
        <p:grpSp>
          <p:nvGrpSpPr>
            <p:cNvPr id="2" name="그룹 69"/>
            <p:cNvGrpSpPr/>
            <p:nvPr/>
          </p:nvGrpSpPr>
          <p:grpSpPr>
            <a:xfrm>
              <a:off x="547660" y="2571750"/>
              <a:ext cx="5214974" cy="928694"/>
              <a:chOff x="500034" y="2357434"/>
              <a:chExt cx="5214974" cy="928694"/>
            </a:xfrm>
          </p:grpSpPr>
          <p:sp>
            <p:nvSpPr>
              <p:cNvPr id="42" name="오각형 41"/>
              <p:cNvSpPr/>
              <p:nvPr/>
            </p:nvSpPr>
            <p:spPr>
              <a:xfrm>
                <a:off x="500034" y="2357434"/>
                <a:ext cx="1214446" cy="928694"/>
              </a:xfrm>
              <a:prstGeom prst="homePlate">
                <a:avLst/>
              </a:prstGeom>
              <a:solidFill>
                <a:srgbClr val="FFFF6C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Web</a:t>
                </a:r>
              </a:p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Crawling</a:t>
                </a:r>
                <a:endParaRPr lang="ko-KR" altLang="en-US" sz="1100" dirty="0" smtClean="0">
                  <a:solidFill>
                    <a:schemeClr val="tx1"/>
                  </a:solidFill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53" name="오각형 52"/>
              <p:cNvSpPr/>
              <p:nvPr/>
            </p:nvSpPr>
            <p:spPr>
              <a:xfrm>
                <a:off x="1833543" y="2357434"/>
                <a:ext cx="1214446" cy="928694"/>
              </a:xfrm>
              <a:prstGeom prst="homePlate">
                <a:avLst/>
              </a:prstGeom>
              <a:solidFill>
                <a:srgbClr val="FFFF6C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Data</a:t>
                </a:r>
              </a:p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Cleansing</a:t>
                </a:r>
                <a:endParaRPr lang="ko-KR" altLang="en-US" sz="1100" dirty="0">
                  <a:solidFill>
                    <a:schemeClr val="tx1"/>
                  </a:solidFill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60" name="오각형 59"/>
              <p:cNvSpPr/>
              <p:nvPr/>
            </p:nvSpPr>
            <p:spPr>
              <a:xfrm>
                <a:off x="4500562" y="2357434"/>
                <a:ext cx="1214446" cy="928694"/>
              </a:xfrm>
              <a:prstGeom prst="homePlate">
                <a:avLst/>
              </a:prstGeom>
              <a:solidFill>
                <a:srgbClr val="FFFF6C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 err="1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KoNLPy</a:t>
                </a:r>
                <a:endParaRPr lang="ko-KR" altLang="en-US" sz="1100" dirty="0">
                  <a:solidFill>
                    <a:schemeClr val="tx1"/>
                  </a:solidFill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61" name="오각형 60"/>
              <p:cNvSpPr/>
              <p:nvPr/>
            </p:nvSpPr>
            <p:spPr>
              <a:xfrm>
                <a:off x="3167052" y="2357434"/>
                <a:ext cx="1214446" cy="928694"/>
              </a:xfrm>
              <a:prstGeom prst="homePlate">
                <a:avLst/>
              </a:prstGeom>
              <a:solidFill>
                <a:srgbClr val="FFFF6C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SQLite3,</a:t>
                </a:r>
              </a:p>
              <a:p>
                <a:pPr algn="ctr"/>
                <a:r>
                  <a:rPr lang="en-US" altLang="ko-KR" sz="1100" dirty="0" err="1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csv</a:t>
                </a:r>
                <a:endParaRPr lang="ko-KR" altLang="en-US" sz="1100" dirty="0">
                  <a:solidFill>
                    <a:schemeClr val="tx1"/>
                  </a:solidFill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</p:grpSp>
        <p:grpSp>
          <p:nvGrpSpPr>
            <p:cNvPr id="3" name="그룹 68"/>
            <p:cNvGrpSpPr/>
            <p:nvPr/>
          </p:nvGrpSpPr>
          <p:grpSpPr>
            <a:xfrm>
              <a:off x="4548188" y="1393024"/>
              <a:ext cx="3881464" cy="928694"/>
              <a:chOff x="833412" y="3714756"/>
              <a:chExt cx="3881464" cy="928694"/>
            </a:xfrm>
          </p:grpSpPr>
          <p:sp>
            <p:nvSpPr>
              <p:cNvPr id="66" name="오각형 65"/>
              <p:cNvSpPr/>
              <p:nvPr/>
            </p:nvSpPr>
            <p:spPr>
              <a:xfrm>
                <a:off x="833412" y="3714756"/>
                <a:ext cx="1214446" cy="928694"/>
              </a:xfrm>
              <a:prstGeom prst="homePlate">
                <a:avLst/>
              </a:prstGeom>
              <a:solidFill>
                <a:srgbClr val="FFFF6C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 err="1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wordcloud</a:t>
                </a:r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,</a:t>
                </a:r>
              </a:p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Freq analysis</a:t>
                </a:r>
                <a:endParaRPr lang="ko-KR" altLang="en-US" sz="1100" dirty="0" smtClean="0">
                  <a:solidFill>
                    <a:schemeClr val="tx1"/>
                  </a:solidFill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67" name="오각형 66"/>
              <p:cNvSpPr/>
              <p:nvPr/>
            </p:nvSpPr>
            <p:spPr>
              <a:xfrm>
                <a:off x="2166921" y="3714756"/>
                <a:ext cx="1214446" cy="928694"/>
              </a:xfrm>
              <a:prstGeom prst="homePlate">
                <a:avLst/>
              </a:prstGeom>
              <a:solidFill>
                <a:srgbClr val="FFFF6C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R</a:t>
                </a:r>
                <a:endParaRPr lang="ko-KR" altLang="en-US" sz="1100" dirty="0" smtClean="0">
                  <a:solidFill>
                    <a:schemeClr val="tx1"/>
                  </a:solidFill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68" name="오각형 67"/>
              <p:cNvSpPr/>
              <p:nvPr/>
            </p:nvSpPr>
            <p:spPr>
              <a:xfrm>
                <a:off x="3500430" y="3714756"/>
                <a:ext cx="1214446" cy="928694"/>
              </a:xfrm>
              <a:prstGeom prst="homePlate">
                <a:avLst/>
              </a:prstGeom>
              <a:solidFill>
                <a:srgbClr val="FFFF6C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Sentimental analysis</a:t>
                </a:r>
              </a:p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(KOSAC)</a:t>
                </a:r>
                <a:endParaRPr lang="ko-KR" altLang="en-US" sz="1100" dirty="0">
                  <a:solidFill>
                    <a:schemeClr val="tx1"/>
                  </a:solidFill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</p:grpSp>
        <p:grpSp>
          <p:nvGrpSpPr>
            <p:cNvPr id="4" name="그룹 70"/>
            <p:cNvGrpSpPr/>
            <p:nvPr/>
          </p:nvGrpSpPr>
          <p:grpSpPr>
            <a:xfrm>
              <a:off x="4548188" y="3750475"/>
              <a:ext cx="3881464" cy="928694"/>
              <a:chOff x="833412" y="3714756"/>
              <a:chExt cx="3881464" cy="928694"/>
            </a:xfrm>
          </p:grpSpPr>
          <p:sp>
            <p:nvSpPr>
              <p:cNvPr id="72" name="오각형 71"/>
              <p:cNvSpPr/>
              <p:nvPr/>
            </p:nvSpPr>
            <p:spPr>
              <a:xfrm>
                <a:off x="833412" y="3714756"/>
                <a:ext cx="1214446" cy="928694"/>
              </a:xfrm>
              <a:prstGeom prst="homePlate">
                <a:avLst/>
              </a:prstGeom>
              <a:solidFill>
                <a:srgbClr val="FFC000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 err="1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wordcloud</a:t>
                </a:r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,</a:t>
                </a:r>
              </a:p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Freq analysis</a:t>
                </a:r>
              </a:p>
            </p:txBody>
          </p:sp>
          <p:sp>
            <p:nvSpPr>
              <p:cNvPr id="73" name="오각형 72"/>
              <p:cNvSpPr/>
              <p:nvPr/>
            </p:nvSpPr>
            <p:spPr>
              <a:xfrm>
                <a:off x="2166921" y="3714756"/>
                <a:ext cx="1214446" cy="928694"/>
              </a:xfrm>
              <a:prstGeom prst="homePlate">
                <a:avLst/>
              </a:prstGeom>
              <a:solidFill>
                <a:srgbClr val="FFC000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 err="1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wxPython</a:t>
                </a:r>
                <a:endParaRPr lang="en-US" altLang="ko-KR" sz="1100" dirty="0" smtClean="0">
                  <a:solidFill>
                    <a:schemeClr val="tx1"/>
                  </a:solidFill>
                  <a:latin typeface="한컴산뜻돋움" pitchFamily="2" charset="-127"/>
                  <a:ea typeface="한컴산뜻돋움" pitchFamily="2" charset="-127"/>
                </a:endParaRPr>
              </a:p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(GUI)</a:t>
                </a:r>
              </a:p>
            </p:txBody>
          </p:sp>
          <p:sp>
            <p:nvSpPr>
              <p:cNvPr id="74" name="오각형 73"/>
              <p:cNvSpPr/>
              <p:nvPr/>
            </p:nvSpPr>
            <p:spPr>
              <a:xfrm>
                <a:off x="3500430" y="3714756"/>
                <a:ext cx="1214446" cy="928694"/>
              </a:xfrm>
              <a:prstGeom prst="homePlate">
                <a:avLst/>
              </a:prstGeom>
              <a:solidFill>
                <a:srgbClr val="FFC000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 err="1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Pyinstaller</a:t>
                </a:r>
                <a:endParaRPr lang="en-US" altLang="ko-KR" sz="1100" dirty="0" smtClean="0">
                  <a:solidFill>
                    <a:schemeClr val="tx1"/>
                  </a:solidFill>
                  <a:latin typeface="한컴산뜻돋움" pitchFamily="2" charset="-127"/>
                  <a:ea typeface="한컴산뜻돋움" pitchFamily="2" charset="-127"/>
                </a:endParaRPr>
              </a:p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(exe)</a:t>
                </a:r>
                <a:endParaRPr lang="ko-KR" altLang="en-US" sz="1100" dirty="0" smtClean="0">
                  <a:solidFill>
                    <a:schemeClr val="tx1"/>
                  </a:solidFill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</p:grpSp>
        <p:sp>
          <p:nvSpPr>
            <p:cNvPr id="75" name="직사각형 74"/>
            <p:cNvSpPr/>
            <p:nvPr/>
          </p:nvSpPr>
          <p:spPr>
            <a:xfrm>
              <a:off x="4298061" y="928674"/>
              <a:ext cx="1563248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“BEST100 </a:t>
              </a:r>
              <a:r>
                <a:rPr lang="ko-KR" altLang="en-US" sz="1050" dirty="0" err="1" smtClean="0">
                  <a:latin typeface="한컴산뜻돋움" pitchFamily="2" charset="-127"/>
                  <a:ea typeface="한컴산뜻돋움" pitchFamily="2" charset="-127"/>
                </a:rPr>
                <a:t>구매평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 분석</a:t>
              </a:r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”</a:t>
              </a:r>
              <a:endParaRPr lang="ko-KR" altLang="en-US" sz="1050" dirty="0" smtClean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76" name="직사각형 75"/>
            <p:cNvSpPr/>
            <p:nvPr/>
          </p:nvSpPr>
          <p:spPr>
            <a:xfrm>
              <a:off x="476223" y="2174958"/>
              <a:ext cx="553357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“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공통</a:t>
              </a:r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”</a:t>
              </a:r>
              <a:endParaRPr lang="ko-KR" altLang="en-US" sz="1050" dirty="0" smtClean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77" name="직사각형 76"/>
            <p:cNvSpPr/>
            <p:nvPr/>
          </p:nvSpPr>
          <p:spPr>
            <a:xfrm>
              <a:off x="4157220" y="4929202"/>
              <a:ext cx="1938351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“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제품 </a:t>
              </a:r>
              <a:r>
                <a:rPr lang="ko-KR" altLang="en-US" sz="1050" dirty="0" err="1" smtClean="0">
                  <a:latin typeface="한컴산뜻돋움" pitchFamily="2" charset="-127"/>
                  <a:ea typeface="한컴산뜻돋움" pitchFamily="2" charset="-127"/>
                </a:rPr>
                <a:t>구매평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 분석기 </a:t>
              </a:r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App 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개발</a:t>
              </a:r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”</a:t>
              </a:r>
              <a:endParaRPr lang="ko-KR" altLang="en-US" sz="1050" dirty="0" smtClean="0">
                <a:latin typeface="한컴산뜻돋움" pitchFamily="2" charset="-127"/>
                <a:ea typeface="한컴산뜻돋움" pitchFamily="2" charset="-127"/>
              </a:endParaRPr>
            </a:p>
          </p:txBody>
        </p:sp>
      </p:grpSp>
      <p:sp>
        <p:nvSpPr>
          <p:cNvPr id="21" name="직사각형 20"/>
          <p:cNvSpPr/>
          <p:nvPr/>
        </p:nvSpPr>
        <p:spPr>
          <a:xfrm>
            <a:off x="214282" y="214294"/>
            <a:ext cx="19111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세부절차</a:t>
            </a:r>
          </a:p>
        </p:txBody>
      </p:sp>
      <p:sp>
        <p:nvSpPr>
          <p:cNvPr id="24" name="슬라이드 번호 개체 틀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33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슬라이드 번호 개체 틀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34</a:t>
            </a:fld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214282" y="214294"/>
            <a:ext cx="3781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제품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분석기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App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개발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428596" y="642928"/>
            <a:ext cx="22493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1)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제품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분석기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App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개발</a:t>
            </a:r>
          </a:p>
        </p:txBody>
      </p:sp>
      <p:grpSp>
        <p:nvGrpSpPr>
          <p:cNvPr id="45" name="그룹 44"/>
          <p:cNvGrpSpPr/>
          <p:nvPr/>
        </p:nvGrpSpPr>
        <p:grpSpPr>
          <a:xfrm>
            <a:off x="916787" y="1571616"/>
            <a:ext cx="7448592" cy="2531179"/>
            <a:chOff x="928662" y="1223179"/>
            <a:chExt cx="7448592" cy="2531179"/>
          </a:xfrm>
        </p:grpSpPr>
        <p:grpSp>
          <p:nvGrpSpPr>
            <p:cNvPr id="34" name="그룹 16"/>
            <p:cNvGrpSpPr/>
            <p:nvPr/>
          </p:nvGrpSpPr>
          <p:grpSpPr>
            <a:xfrm>
              <a:off x="928662" y="1572545"/>
              <a:ext cx="7448592" cy="1856459"/>
              <a:chOff x="928662" y="1572545"/>
              <a:chExt cx="7448592" cy="1856459"/>
            </a:xfrm>
          </p:grpSpPr>
          <p:pic>
            <p:nvPicPr>
              <p:cNvPr id="35" name="Picture 2"/>
              <p:cNvPicPr>
                <a:picLocks noChangeAspect="1" noChangeArrowheads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 bwMode="auto">
              <a:xfrm>
                <a:off x="928662" y="1595446"/>
                <a:ext cx="1861767" cy="18335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</p:pic>
          <p:pic>
            <p:nvPicPr>
              <p:cNvPr id="36" name="Picture 3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4429124" y="1595446"/>
                <a:ext cx="1905004" cy="170089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</p:pic>
          <p:pic>
            <p:nvPicPr>
              <p:cNvPr id="37" name="Picture 4"/>
              <p:cNvPicPr>
                <a:picLocks noChangeAspect="1" noChangeArrowheads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 bwMode="auto">
              <a:xfrm>
                <a:off x="6572264" y="1572545"/>
                <a:ext cx="1804990" cy="176127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</p:pic>
          <p:pic>
            <p:nvPicPr>
              <p:cNvPr id="38" name="Picture 5"/>
              <p:cNvPicPr>
                <a:picLocks noChangeAspect="1" noChangeArrowheads="1"/>
              </p:cNvPicPr>
              <p:nvPr/>
            </p:nvPicPr>
            <p:blipFill>
              <a:blip r:embed="rId5"/>
              <a:srcRect/>
              <a:stretch>
                <a:fillRect/>
              </a:stretch>
            </p:blipFill>
            <p:spPr bwMode="auto">
              <a:xfrm>
                <a:off x="3286116" y="2024074"/>
                <a:ext cx="774828" cy="85725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</p:pic>
        </p:grpSp>
        <p:sp>
          <p:nvSpPr>
            <p:cNvPr id="39" name="직사각형 38"/>
            <p:cNvSpPr/>
            <p:nvPr/>
          </p:nvSpPr>
          <p:spPr>
            <a:xfrm>
              <a:off x="1566403" y="1223179"/>
              <a:ext cx="505267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Input</a:t>
              </a:r>
              <a:endParaRPr lang="ko-KR" altLang="en-US" sz="1050" dirty="0" smtClean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6143636" y="1223179"/>
              <a:ext cx="620683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Output</a:t>
              </a:r>
              <a:endParaRPr lang="ko-KR" altLang="en-US" sz="1050" dirty="0" smtClean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1500166" y="3500442"/>
              <a:ext cx="548548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&lt;URL&gt;</a:t>
              </a:r>
              <a:endParaRPr lang="ko-KR" altLang="en-US" sz="1050" dirty="0" smtClean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42" name="직사각형 41"/>
            <p:cNvSpPr/>
            <p:nvPr/>
          </p:nvSpPr>
          <p:spPr>
            <a:xfrm>
              <a:off x="4661932" y="3500442"/>
              <a:ext cx="1088760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만족도별 </a:t>
              </a:r>
              <a:r>
                <a:rPr lang="ko-KR" altLang="en-US" sz="1050" dirty="0" err="1" smtClean="0">
                  <a:latin typeface="한컴산뜻돋움" pitchFamily="2" charset="-127"/>
                  <a:ea typeface="한컴산뜻돋움" pitchFamily="2" charset="-127"/>
                </a:rPr>
                <a:t>댓글</a:t>
              </a:r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50" dirty="0" smtClean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6500826" y="3500442"/>
              <a:ext cx="1569660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&lt;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핵심 단어 및 빈도 차트</a:t>
              </a:r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&gt;</a:t>
              </a:r>
              <a:endParaRPr lang="ko-KR" altLang="en-US" sz="1050" dirty="0" smtClean="0">
                <a:latin typeface="한컴산뜻돋움" pitchFamily="2" charset="-127"/>
                <a:ea typeface="한컴산뜻돋움" pitchFamily="2" charset="-127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785786" y="4460972"/>
            <a:ext cx="7358114" cy="2616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“GUI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기반의 프로그램 개발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</a:t>
            </a:r>
            <a:endParaRPr lang="ko-KR" altLang="en-US" sz="1100" dirty="0">
              <a:latin typeface="한컴산뜻돋움" pitchFamily="2" charset="-127"/>
              <a:ea typeface="한컴산뜻돋움" pitchFamily="2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슬라이드 번호 개체 틀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35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428596" y="642928"/>
            <a:ext cx="207300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2)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빈도 분석 및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워드클라우드</a:t>
            </a:r>
            <a:endParaRPr lang="ko-KR" altLang="en-US" sz="12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14282" y="214294"/>
            <a:ext cx="3781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제품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분석기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App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개발</a:t>
            </a:r>
          </a:p>
        </p:txBody>
      </p:sp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8732" y="1142988"/>
            <a:ext cx="3653268" cy="38481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1" name="Picture 6" descr="C:\CommentAnalysis\total_wc_jaekae_2220860323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830781" y="483904"/>
            <a:ext cx="3214710" cy="2337971"/>
          </a:xfrm>
          <a:prstGeom prst="rect">
            <a:avLst/>
          </a:prstGeom>
          <a:noFill/>
        </p:spPr>
      </p:pic>
      <p:pic>
        <p:nvPicPr>
          <p:cNvPr id="12" name="Picture 5" descr="C:\CommentAnalysis\total_bar_jaekae_2220860323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786314" y="2957526"/>
            <a:ext cx="3398645" cy="2471742"/>
          </a:xfrm>
          <a:prstGeom prst="rect">
            <a:avLst/>
          </a:prstGeom>
          <a:noFill/>
        </p:spPr>
      </p:pic>
      <p:sp>
        <p:nvSpPr>
          <p:cNvPr id="13" name="직사각형 12"/>
          <p:cNvSpPr/>
          <p:nvPr/>
        </p:nvSpPr>
        <p:spPr>
          <a:xfrm>
            <a:off x="5638723" y="2714624"/>
            <a:ext cx="1760418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&lt;</a:t>
            </a:r>
            <a:r>
              <a:rPr lang="en-US" altLang="ko-KR" sz="1050" dirty="0" err="1" smtClean="0">
                <a:latin typeface="한컴산뜻돋움" pitchFamily="2" charset="-127"/>
                <a:ea typeface="한컴산뜻돋움" pitchFamily="2" charset="-127"/>
              </a:rPr>
              <a:t>Matplotlib.pyplot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패키지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&gt;</a:t>
            </a:r>
            <a:endParaRPr lang="ko-KR" altLang="en-US" sz="105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626532" y="473174"/>
            <a:ext cx="164179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&lt;</a:t>
            </a:r>
            <a:r>
              <a:rPr lang="en-US" altLang="ko-KR" sz="1050" dirty="0" err="1" smtClean="0">
                <a:latin typeface="한컴산뜻돋움" pitchFamily="2" charset="-127"/>
                <a:ea typeface="한컴산뜻돋움" pitchFamily="2" charset="-127"/>
              </a:rPr>
              <a:t>Wordcloud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, PIL 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패키지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&gt;</a:t>
            </a:r>
            <a:endParaRPr lang="ko-KR" altLang="en-US" sz="1050" dirty="0" smtClean="0">
              <a:latin typeface="한컴산뜻돋움" pitchFamily="2" charset="-127"/>
              <a:ea typeface="한컴산뜻돋움" pitchFamily="2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슬라이드 번호 개체 틀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36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28596" y="642928"/>
            <a:ext cx="181652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3)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en-US" altLang="ko-KR" sz="1200" dirty="0" err="1" smtClean="0">
                <a:latin typeface="한컴산뜻돋움" pitchFamily="2" charset="-127"/>
                <a:ea typeface="한컴산뜻돋움" pitchFamily="2" charset="-127"/>
              </a:rPr>
              <a:t>Py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파일 모듈화 및 연결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14282" y="214294"/>
            <a:ext cx="3781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제품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분석기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App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개발</a:t>
            </a:r>
          </a:p>
        </p:txBody>
      </p:sp>
      <p:pic>
        <p:nvPicPr>
          <p:cNvPr id="10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1428758"/>
            <a:ext cx="3921133" cy="37147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29190" y="1428740"/>
            <a:ext cx="3929090" cy="371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2" name="Picture 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62498" y="2786062"/>
            <a:ext cx="602660" cy="6667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슬라이드 번호 개체 틀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37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28596" y="642928"/>
            <a:ext cx="120417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4)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시각화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(GUI)</a:t>
            </a:r>
            <a:endParaRPr lang="ko-KR" altLang="en-US" sz="12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14282" y="214294"/>
            <a:ext cx="3781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제품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분석기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App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개발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603462" y="1071550"/>
            <a:ext cx="1920718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mainGUI.py : 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메인 화면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(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댓글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)</a:t>
            </a:r>
            <a:endParaRPr lang="ko-KR" altLang="en-US" sz="105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159233" y="1071550"/>
            <a:ext cx="285366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50" dirty="0" err="1" smtClean="0">
                <a:latin typeface="한컴산뜻돋움" pitchFamily="2" charset="-127"/>
                <a:ea typeface="한컴산뜻돋움" pitchFamily="2" charset="-127"/>
              </a:rPr>
              <a:t>chartGUI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 : 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차트 화면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(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워드클라우드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, 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빈도 차트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)</a:t>
            </a:r>
            <a:endParaRPr lang="ko-KR" altLang="en-US" sz="105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330" y="1428739"/>
            <a:ext cx="3854232" cy="376389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3438" y="1440614"/>
            <a:ext cx="4010613" cy="3714777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0729" y="154731"/>
            <a:ext cx="1086362" cy="7056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슬라이드 번호 개체 틀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38</a:t>
            </a:fld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214282" y="214294"/>
            <a:ext cx="3781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제품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분석기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App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개발</a:t>
            </a:r>
          </a:p>
        </p:txBody>
      </p:sp>
      <p:pic>
        <p:nvPicPr>
          <p:cNvPr id="9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0624" y="2229147"/>
            <a:ext cx="3955624" cy="27714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14876" y="2229147"/>
            <a:ext cx="3982216" cy="27146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1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142976" y="1000112"/>
            <a:ext cx="2357454" cy="13028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929322" y="857236"/>
            <a:ext cx="1428760" cy="1554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직사각형 12"/>
          <p:cNvSpPr/>
          <p:nvPr/>
        </p:nvSpPr>
        <p:spPr>
          <a:xfrm>
            <a:off x="428596" y="642928"/>
            <a:ext cx="120417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4)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시각화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(GUI)</a:t>
            </a:r>
            <a:endParaRPr lang="ko-KR" altLang="en-US" sz="12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슬라이드 번호 개체 틀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39</a:t>
            </a:fld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214282" y="214294"/>
            <a:ext cx="3781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제품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분석기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App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개발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428596" y="642928"/>
            <a:ext cx="15744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5)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exe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실행파일 배포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3786182" y="1428740"/>
            <a:ext cx="129715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&lt;</a:t>
            </a:r>
            <a:r>
              <a:rPr lang="en-US" altLang="ko-KR" sz="1050" dirty="0" err="1" smtClean="0">
                <a:latin typeface="한컴산뜻돋움" pitchFamily="2" charset="-127"/>
                <a:ea typeface="한컴산뜻돋움" pitchFamily="2" charset="-127"/>
              </a:rPr>
              <a:t>cx_freeze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패키지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&gt;</a:t>
            </a:r>
            <a:endParaRPr lang="ko-KR" altLang="en-US" sz="105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1296241" y="1928806"/>
            <a:ext cx="6442781" cy="2500330"/>
            <a:chOff x="1357290" y="1928806"/>
            <a:chExt cx="6442781" cy="2500330"/>
          </a:xfrm>
        </p:grpSpPr>
        <p:pic>
          <p:nvPicPr>
            <p:cNvPr id="10" name="Picture 1"/>
            <p:cNvPicPr>
              <a:picLocks noChangeAspect="1" noChangeArrowheads="1"/>
            </p:cNvPicPr>
            <p:nvPr/>
          </p:nvPicPr>
          <p:blipFill>
            <a:blip r:embed="rId2"/>
            <a:srcRect r="63477"/>
            <a:stretch>
              <a:fillRect/>
            </a:stretch>
          </p:blipFill>
          <p:spPr bwMode="auto">
            <a:xfrm>
              <a:off x="1357290" y="1928806"/>
              <a:ext cx="2357454" cy="25003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2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4214810" y="2857500"/>
              <a:ext cx="602660" cy="6667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3" name="Picture 1"/>
            <p:cNvPicPr>
              <a:picLocks noChangeAspect="1" noChangeArrowheads="1"/>
            </p:cNvPicPr>
            <p:nvPr/>
          </p:nvPicPr>
          <p:blipFill>
            <a:blip r:embed="rId2"/>
            <a:srcRect l="61979"/>
            <a:stretch>
              <a:fillRect/>
            </a:stretch>
          </p:blipFill>
          <p:spPr bwMode="auto">
            <a:xfrm>
              <a:off x="5345943" y="1928806"/>
              <a:ext cx="2454128" cy="25003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14282" y="214294"/>
            <a:ext cx="17347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1.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개요</a:t>
            </a:r>
            <a:endParaRPr lang="en-US" altLang="ko-KR" dirty="0" smtClean="0">
              <a:latin typeface="a펜고딕L" pitchFamily="18" charset="-127"/>
              <a:ea typeface="a펜고딕L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28596" y="642928"/>
            <a:ext cx="29931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1)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개발 배경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국내 온라인 쇼핑몰 시장 상황</a:t>
            </a:r>
            <a:endParaRPr lang="en-US" altLang="ko-KR" sz="12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graphicFrame>
        <p:nvGraphicFramePr>
          <p:cNvPr id="14" name="차트 13"/>
          <p:cNvGraphicFramePr/>
          <p:nvPr/>
        </p:nvGraphicFramePr>
        <p:xfrm>
          <a:off x="1023850" y="1643054"/>
          <a:ext cx="2655062" cy="34411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" name="직사각형 14"/>
          <p:cNvSpPr/>
          <p:nvPr/>
        </p:nvSpPr>
        <p:spPr>
          <a:xfrm>
            <a:off x="23750" y="5073046"/>
            <a:ext cx="4572000" cy="35622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 fontAlgn="base">
              <a:lnSpc>
                <a:spcPct val="125000"/>
              </a:lnSpc>
            </a:pP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2017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년 상반기 약 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36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조 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8,700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억원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, 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지속적인 성장세</a:t>
            </a:r>
          </a:p>
        </p:txBody>
      </p:sp>
      <p:pic>
        <p:nvPicPr>
          <p:cNvPr id="11273" name="Picture 9" descr="ê´ë ¨ ì´ë¯¸ì§"/>
          <p:cNvPicPr>
            <a:picLocks noChangeAspect="1" noChangeArrowheads="1"/>
          </p:cNvPicPr>
          <p:nvPr/>
        </p:nvPicPr>
        <p:blipFill>
          <a:blip r:embed="rId4" cstate="print"/>
          <a:srcRect b="14443"/>
          <a:stretch>
            <a:fillRect/>
          </a:stretch>
        </p:blipFill>
        <p:spPr bwMode="auto">
          <a:xfrm>
            <a:off x="5000628" y="2000247"/>
            <a:ext cx="1545334" cy="1322128"/>
          </a:xfrm>
          <a:prstGeom prst="rect">
            <a:avLst/>
          </a:prstGeom>
          <a:noFill/>
        </p:spPr>
      </p:pic>
      <p:sp>
        <p:nvSpPr>
          <p:cNvPr id="20" name="직사각형 19"/>
          <p:cNvSpPr/>
          <p:nvPr/>
        </p:nvSpPr>
        <p:spPr>
          <a:xfrm>
            <a:off x="6429372" y="2358422"/>
            <a:ext cx="2643206" cy="49907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#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네이버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쇼핑의 성장</a:t>
            </a:r>
            <a:endParaRPr lang="en-US" altLang="ko-KR" sz="1050" dirty="0" smtClean="0">
              <a:latin typeface="한컴산뜻돋움" pitchFamily="2" charset="-127"/>
              <a:ea typeface="한컴산뜻돋움" pitchFamily="2" charset="-127"/>
              <a:sym typeface="Arial"/>
            </a:endParaRPr>
          </a:p>
          <a:p>
            <a:pPr marR="0" lvl="0"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본격 시장 진입 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3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년 만에 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3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위</a:t>
            </a:r>
            <a:endParaRPr lang="en-US" altLang="ko-KR" sz="1050" dirty="0" smtClean="0">
              <a:latin typeface="한컴산뜻돋움" pitchFamily="2" charset="-127"/>
              <a:ea typeface="한컴산뜻돋움" pitchFamily="2" charset="-127"/>
              <a:sym typeface="Arial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5885449" y="1285868"/>
            <a:ext cx="2044149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125000"/>
              </a:lnSpc>
            </a:pP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#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온라인 쇼핑 시장 주요 이슈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1738230" y="1285868"/>
            <a:ext cx="1250662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125000"/>
              </a:lnSpc>
            </a:pP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#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전체 시장 규모</a:t>
            </a:r>
          </a:p>
        </p:txBody>
      </p:sp>
      <p:pic>
        <p:nvPicPr>
          <p:cNvPr id="11277" name="Picture 13" descr="ê´ë ¨ ì´ë¯¸ì§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798189" y="3643318"/>
            <a:ext cx="1959438" cy="1143008"/>
          </a:xfrm>
          <a:prstGeom prst="rect">
            <a:avLst/>
          </a:prstGeom>
          <a:noFill/>
        </p:spPr>
      </p:pic>
      <p:sp>
        <p:nvSpPr>
          <p:cNvPr id="28" name="직사각형 27"/>
          <p:cNvSpPr/>
          <p:nvPr/>
        </p:nvSpPr>
        <p:spPr>
          <a:xfrm>
            <a:off x="6357950" y="4000508"/>
            <a:ext cx="2786050" cy="48256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# 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인공지능</a:t>
            </a:r>
            <a:endParaRPr lang="en-US" altLang="ko-KR" sz="1050" dirty="0" smtClean="0">
              <a:latin typeface="한컴산뜻돋움" pitchFamily="2" charset="-127"/>
              <a:ea typeface="한컴산뜻돋움" pitchFamily="2" charset="-127"/>
              <a:sym typeface="Arial"/>
            </a:endParaRPr>
          </a:p>
          <a:p>
            <a:pPr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AI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기술 활용한 시스템 구축</a:t>
            </a:r>
            <a:endParaRPr lang="en-US" altLang="ko-KR" sz="1050" dirty="0" smtClean="0">
              <a:latin typeface="한컴산뜻돋움" pitchFamily="2" charset="-127"/>
              <a:ea typeface="한컴산뜻돋움" pitchFamily="2" charset="-127"/>
              <a:sym typeface="Arial"/>
            </a:endParaRPr>
          </a:p>
        </p:txBody>
      </p:sp>
      <p:cxnSp>
        <p:nvCxnSpPr>
          <p:cNvPr id="32" name="직선 연결선 31"/>
          <p:cNvCxnSpPr/>
          <p:nvPr/>
        </p:nvCxnSpPr>
        <p:spPr>
          <a:xfrm rot="5400000">
            <a:off x="2678099" y="3250409"/>
            <a:ext cx="3787008" cy="794"/>
          </a:xfrm>
          <a:prstGeom prst="line">
            <a:avLst/>
          </a:prstGeom>
          <a:ln>
            <a:solidFill>
              <a:srgbClr val="59DA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/>
          <p:cNvSpPr/>
          <p:nvPr/>
        </p:nvSpPr>
        <p:spPr>
          <a:xfrm>
            <a:off x="5655477" y="5443406"/>
            <a:ext cx="4572000" cy="20774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>
              <a:lnSpc>
                <a:spcPct val="125000"/>
              </a:lnSpc>
            </a:pP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출처 </a:t>
            </a: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: </a:t>
            </a:r>
            <a:r>
              <a:rPr lang="ko-KR" altLang="en-US" sz="6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나스미디어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</a:t>
            </a: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"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국내 온라인 쇼핑 시장 현황 및 주요 업체별 동향</a:t>
            </a: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"</a:t>
            </a:r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슬라이드 번호 개체 틀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40</a:t>
            </a:fld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214282" y="214294"/>
            <a:ext cx="3781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제품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분석기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App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개발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428596" y="642928"/>
            <a:ext cx="20826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6)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exe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실행파일 생성 및 확인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/>
          <a:srcRect b="4706"/>
          <a:stretch>
            <a:fillRect/>
          </a:stretch>
        </p:blipFill>
        <p:spPr bwMode="auto">
          <a:xfrm>
            <a:off x="582055" y="1357302"/>
            <a:ext cx="3989945" cy="371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8" name="직사각형 17"/>
          <p:cNvSpPr/>
          <p:nvPr/>
        </p:nvSpPr>
        <p:spPr>
          <a:xfrm>
            <a:off x="1653625" y="1031948"/>
            <a:ext cx="177805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setup.py :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빌드에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 관한 설정</a:t>
            </a:r>
          </a:p>
        </p:txBody>
      </p:sp>
      <p:grpSp>
        <p:nvGrpSpPr>
          <p:cNvPr id="21" name="그룹 20"/>
          <p:cNvGrpSpPr/>
          <p:nvPr/>
        </p:nvGrpSpPr>
        <p:grpSpPr>
          <a:xfrm>
            <a:off x="4786314" y="1071550"/>
            <a:ext cx="3857652" cy="3929090"/>
            <a:chOff x="4857752" y="1071550"/>
            <a:chExt cx="3857652" cy="3929090"/>
          </a:xfrm>
        </p:grpSpPr>
        <p:grpSp>
          <p:nvGrpSpPr>
            <p:cNvPr id="13" name="그룹 14"/>
            <p:cNvGrpSpPr/>
            <p:nvPr/>
          </p:nvGrpSpPr>
          <p:grpSpPr>
            <a:xfrm>
              <a:off x="4857752" y="1071550"/>
              <a:ext cx="3857652" cy="3929090"/>
              <a:chOff x="428596" y="952487"/>
              <a:chExt cx="4143404" cy="4517509"/>
            </a:xfrm>
          </p:grpSpPr>
          <p:pic>
            <p:nvPicPr>
              <p:cNvPr id="14" name="Picture 3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428596" y="952487"/>
                <a:ext cx="4143404" cy="213592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</p:pic>
          <p:pic>
            <p:nvPicPr>
              <p:cNvPr id="15" name="Picture 4"/>
              <p:cNvPicPr>
                <a:picLocks noChangeAspect="1" noChangeArrowheads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 bwMode="auto">
              <a:xfrm>
                <a:off x="428596" y="3107628"/>
                <a:ext cx="4143404" cy="236236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</p:pic>
          <p:sp>
            <p:nvSpPr>
              <p:cNvPr id="16" name="직사각형 15"/>
              <p:cNvSpPr/>
              <p:nvPr/>
            </p:nvSpPr>
            <p:spPr>
              <a:xfrm>
                <a:off x="2571736" y="3107627"/>
                <a:ext cx="571504" cy="555629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9" name="직사각형 18"/>
            <p:cNvSpPr/>
            <p:nvPr/>
          </p:nvSpPr>
          <p:spPr>
            <a:xfrm>
              <a:off x="5143504" y="2714624"/>
              <a:ext cx="3214710" cy="21431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직사각형 19"/>
          <p:cNvSpPr/>
          <p:nvPr/>
        </p:nvSpPr>
        <p:spPr>
          <a:xfrm>
            <a:off x="6215074" y="758071"/>
            <a:ext cx="97013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실행파일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빌드</a:t>
            </a:r>
            <a:endParaRPr lang="ko-KR" altLang="en-US" sz="1050" dirty="0" smtClean="0">
              <a:latin typeface="한컴산뜻돋움" pitchFamily="2" charset="-127"/>
              <a:ea typeface="한컴산뜻돋움" pitchFamily="2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슬라이드 번호 개체 틀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41</a:t>
            </a:fld>
            <a:endParaRPr lang="ko-KR" altLang="en-US" dirty="0"/>
          </a:p>
        </p:txBody>
      </p:sp>
      <p:pic>
        <p:nvPicPr>
          <p:cNvPr id="2" name="제품구매평분석기_시연동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214285" y="214294"/>
            <a:ext cx="20441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4.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결론 및 기대효과</a:t>
            </a: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42</a:t>
            </a:fld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69485" y="3209113"/>
            <a:ext cx="4714908" cy="27699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[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판매상품의 소비자반응 피드백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/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신상품 출시 전 소비자반응 사전탐색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]</a:t>
            </a:r>
            <a:endParaRPr lang="ko-KR" altLang="en-US" sz="1200" dirty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822127" y="1887416"/>
            <a:ext cx="285752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인기상품의 </a:t>
            </a:r>
            <a:r>
              <a:rPr lang="ko-KR" altLang="en-US" sz="1100" dirty="0" err="1" smtClean="0">
                <a:latin typeface="한컴산뜻돋움" pitchFamily="2" charset="-127"/>
                <a:ea typeface="한컴산뜻돋움" pitchFamily="2" charset="-127"/>
              </a:rPr>
              <a:t>트렌드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 확인목적 활용가능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</a:t>
            </a:r>
            <a:endParaRPr lang="ko-KR" altLang="en-US" sz="11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535979" y="1518084"/>
            <a:ext cx="2500330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공통발생단어 배제 후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,</a:t>
            </a:r>
          </a:p>
          <a:p>
            <a:pPr algn="ctr"/>
            <a:r>
              <a:rPr lang="ko-KR" altLang="en-US" sz="1000" dirty="0" err="1" smtClean="0">
                <a:latin typeface="한컴산뜻돋움" pitchFamily="2" charset="-127"/>
                <a:ea typeface="한컴산뜻돋움" pitchFamily="2" charset="-127"/>
              </a:rPr>
              <a:t>카테고리별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en-US" altLang="ko-KR" sz="1000" dirty="0" smtClean="0">
                <a:latin typeface="한컴산뜻돋움" pitchFamily="2" charset="-127"/>
                <a:ea typeface="한컴산뜻돋움" pitchFamily="2" charset="-127"/>
              </a:rPr>
              <a:t>or </a:t>
            </a:r>
            <a:r>
              <a:rPr lang="ko-KR" altLang="en-US" sz="1000" dirty="0" smtClean="0">
                <a:latin typeface="한컴산뜻돋움" pitchFamily="2" charset="-127"/>
                <a:ea typeface="한컴산뜻돋움" pitchFamily="2" charset="-127"/>
              </a:rPr>
              <a:t>만족도별</a:t>
            </a:r>
            <a:endParaRPr lang="en-US" altLang="ko-KR" sz="1000" dirty="0" smtClean="0">
              <a:latin typeface="한컴산뜻돋움" pitchFamily="2" charset="-127"/>
              <a:ea typeface="한컴산뜻돋움" pitchFamily="2" charset="-127"/>
            </a:endParaRPr>
          </a:p>
          <a:p>
            <a:pPr algn="ctr"/>
            <a:endParaRPr lang="en-US" altLang="ko-KR" sz="400" dirty="0" smtClean="0">
              <a:latin typeface="한컴산뜻돋움" pitchFamily="2" charset="-127"/>
              <a:ea typeface="한컴산뜻돋움" pitchFamily="2" charset="-127"/>
            </a:endParaRPr>
          </a:p>
          <a:p>
            <a:pPr algn="ctr"/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차별화된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ko-KR" altLang="en-US" sz="1100" dirty="0" err="1" smtClean="0">
                <a:latin typeface="한컴산뜻돋움" pitchFamily="2" charset="-127"/>
                <a:ea typeface="한컴산뜻돋움" pitchFamily="2" charset="-127"/>
              </a:rPr>
              <a:t>워드클라우드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 결과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</a:t>
            </a:r>
            <a:endParaRPr lang="ko-KR" altLang="en-US" sz="11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13" name="갈매기형 수장 12"/>
          <p:cNvSpPr/>
          <p:nvPr/>
        </p:nvSpPr>
        <p:spPr>
          <a:xfrm>
            <a:off x="4274467" y="1887604"/>
            <a:ext cx="214314" cy="285752"/>
          </a:xfrm>
          <a:prstGeom prst="chevr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갈매기형 수장 13"/>
          <p:cNvSpPr/>
          <p:nvPr/>
        </p:nvSpPr>
        <p:spPr>
          <a:xfrm>
            <a:off x="4274467" y="2423295"/>
            <a:ext cx="214314" cy="285752"/>
          </a:xfrm>
          <a:prstGeom prst="chevr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4810252" y="2447045"/>
            <a:ext cx="3143272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판매자가 관심 상품에 대해 간편한 분석가능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</a:t>
            </a:r>
            <a:endParaRPr lang="ko-KR" altLang="en-US" sz="11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1666980" y="2423295"/>
            <a:ext cx="221457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소비자 반응분석 프로그램 개발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</a:t>
            </a:r>
            <a:endParaRPr lang="ko-KR" altLang="en-US" sz="11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cxnSp>
        <p:nvCxnSpPr>
          <p:cNvPr id="19" name="직선 연결선 18"/>
          <p:cNvCxnSpPr/>
          <p:nvPr/>
        </p:nvCxnSpPr>
        <p:spPr>
          <a:xfrm>
            <a:off x="1488291" y="2994799"/>
            <a:ext cx="6250919" cy="1588"/>
          </a:xfrm>
          <a:prstGeom prst="line">
            <a:avLst/>
          </a:prstGeom>
          <a:ln cmpd="dbl">
            <a:solidFill>
              <a:srgbClr val="59DA5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1488291" y="3637741"/>
            <a:ext cx="6215106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예를 들어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, 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가구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/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인테리어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스토어팜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 판매자라면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, 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가구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/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인테리어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 빈도분석을 통하여 소비자가 의자나 조립식가구에 대해 수요가 높으며 색상과 가격특성 외에도 냄새특성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(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가구냄새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)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이 만족도를 결정하는 주요요인임을 고려하여 판매전략이나 신제품 런칭계획을 수립하는데 참고할 수 있다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214283" y="214294"/>
            <a:ext cx="23038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5.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한계점 및 향후 계획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5000628" y="1428740"/>
            <a:ext cx="285752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ko-KR" altLang="en-US" sz="1100" dirty="0" err="1" smtClean="0">
                <a:latin typeface="한컴산뜻돋움" pitchFamily="2" charset="-127"/>
                <a:ea typeface="한컴산뜻돋움" pitchFamily="2" charset="-127"/>
              </a:rPr>
              <a:t>네이버쇼핑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API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권한 획득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,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ko-KR" altLang="en-US" sz="1100" dirty="0" err="1" smtClean="0">
                <a:latin typeface="한컴산뜻돋움" pitchFamily="2" charset="-127"/>
                <a:ea typeface="한컴산뜻돋움" pitchFamily="2" charset="-127"/>
              </a:rPr>
              <a:t>트래픽제한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 회피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</a:t>
            </a:r>
            <a:endParaRPr lang="ko-KR" altLang="en-US" sz="11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grpSp>
        <p:nvGrpSpPr>
          <p:cNvPr id="28" name="그룹 27"/>
          <p:cNvGrpSpPr/>
          <p:nvPr/>
        </p:nvGrpSpPr>
        <p:grpSpPr>
          <a:xfrm>
            <a:off x="1500169" y="1142993"/>
            <a:ext cx="2583643" cy="899314"/>
            <a:chOff x="845349" y="1727426"/>
            <a:chExt cx="2583643" cy="899311"/>
          </a:xfrm>
        </p:grpSpPr>
        <p:sp>
          <p:nvSpPr>
            <p:cNvPr id="9" name="직사각형 8"/>
            <p:cNvSpPr/>
            <p:nvPr/>
          </p:nvSpPr>
          <p:spPr>
            <a:xfrm>
              <a:off x="867390" y="1727426"/>
              <a:ext cx="2561602" cy="2616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dirty="0" smtClean="0">
                  <a:latin typeface="한컴산뜻돋움" pitchFamily="2" charset="-127"/>
                  <a:ea typeface="한컴산뜻돋움" pitchFamily="2" charset="-127"/>
                </a:rPr>
                <a:t>“</a:t>
              </a:r>
              <a:r>
                <a:rPr lang="ko-KR" altLang="en-US" sz="1100" dirty="0" err="1" smtClean="0">
                  <a:latin typeface="한컴산뜻돋움" pitchFamily="2" charset="-127"/>
                  <a:ea typeface="한컴산뜻돋움" pitchFamily="2" charset="-127"/>
                </a:rPr>
                <a:t>스토어팜</a:t>
              </a:r>
              <a:r>
                <a:rPr lang="ko-KR" altLang="en-US" sz="1100" dirty="0" smtClean="0">
                  <a:latin typeface="한컴산뜻돋움" pitchFamily="2" charset="-127"/>
                  <a:ea typeface="한컴산뜻돋움" pitchFamily="2" charset="-127"/>
                </a:rPr>
                <a:t> </a:t>
              </a:r>
              <a:r>
                <a:rPr lang="ko-KR" altLang="en-US" sz="1100" dirty="0" err="1" smtClean="0">
                  <a:latin typeface="한컴산뜻돋움" pitchFamily="2" charset="-127"/>
                  <a:ea typeface="한컴산뜻돋움" pitchFamily="2" charset="-127"/>
                </a:rPr>
                <a:t>크롤링</a:t>
              </a:r>
              <a:r>
                <a:rPr lang="ko-KR" altLang="en-US" sz="1100" dirty="0" smtClean="0">
                  <a:latin typeface="한컴산뜻돋움" pitchFamily="2" charset="-127"/>
                  <a:ea typeface="한컴산뜻돋움" pitchFamily="2" charset="-127"/>
                </a:rPr>
                <a:t> 구매평수 제한</a:t>
              </a:r>
              <a:r>
                <a:rPr lang="en-US" altLang="ko-KR" sz="1100" dirty="0" smtClean="0">
                  <a:latin typeface="한컴산뜻돋움" pitchFamily="2" charset="-127"/>
                  <a:ea typeface="한컴산뜻돋움" pitchFamily="2" charset="-127"/>
                </a:rPr>
                <a:t>”</a:t>
              </a: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845349" y="2072741"/>
              <a:ext cx="2583643" cy="5539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000" dirty="0" err="1" smtClean="0">
                  <a:latin typeface="한컴산뜻돋움" pitchFamily="2" charset="-127"/>
                  <a:ea typeface="한컴산뜻돋움" pitchFamily="2" charset="-127"/>
                </a:rPr>
                <a:t>트래픽과다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 이유로 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1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회 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URL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접근 시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,</a:t>
              </a:r>
            </a:p>
            <a:p>
              <a:pPr algn="ctr"/>
              <a:r>
                <a:rPr lang="ko-KR" altLang="en-US" sz="1000" dirty="0" err="1" smtClean="0">
                  <a:latin typeface="한컴산뜻돋움" pitchFamily="2" charset="-127"/>
                  <a:ea typeface="한컴산뜻돋움" pitchFamily="2" charset="-127"/>
                </a:rPr>
                <a:t>크롤링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 가능 </a:t>
              </a:r>
              <a:r>
                <a:rPr lang="ko-KR" altLang="en-US" sz="1000" dirty="0" err="1" smtClean="0">
                  <a:latin typeface="한컴산뜻돋움" pitchFamily="2" charset="-127"/>
                  <a:ea typeface="한컴산뜻돋움" pitchFamily="2" charset="-127"/>
                </a:rPr>
                <a:t>구매평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 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1,000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개 제한 </a:t>
              </a:r>
              <a:endParaRPr lang="en-US" altLang="ko-KR" sz="1000" dirty="0" smtClean="0">
                <a:latin typeface="한컴산뜻돋움" pitchFamily="2" charset="-127"/>
                <a:ea typeface="한컴산뜻돋움" pitchFamily="2" charset="-127"/>
              </a:endParaRPr>
            </a:p>
            <a:p>
              <a:pPr algn="ctr"/>
              <a:r>
                <a:rPr lang="ko-KR" altLang="en-US" sz="1000" dirty="0" err="1" smtClean="0">
                  <a:latin typeface="한컴산뜻돋움" pitchFamily="2" charset="-127"/>
                  <a:ea typeface="한컴산뜻돋움" pitchFamily="2" charset="-127"/>
                </a:rPr>
                <a:t>데이터양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(volume) 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확보에 어려움</a:t>
              </a:r>
            </a:p>
          </p:txBody>
        </p:sp>
      </p:grpSp>
      <p:sp>
        <p:nvSpPr>
          <p:cNvPr id="20" name="직사각형 19"/>
          <p:cNvSpPr/>
          <p:nvPr/>
        </p:nvSpPr>
        <p:spPr>
          <a:xfrm>
            <a:off x="5262630" y="2512185"/>
            <a:ext cx="214314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ko-KR" altLang="en-US" sz="1100" dirty="0" err="1" smtClean="0">
                <a:latin typeface="한컴산뜻돋움" pitchFamily="2" charset="-127"/>
                <a:ea typeface="한컴산뜻돋움" pitchFamily="2" charset="-127"/>
              </a:rPr>
              <a:t>카테고리별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ko-KR" altLang="en-US" sz="1100" dirty="0" err="1" smtClean="0">
                <a:latin typeface="한컴산뜻돋움" pitchFamily="2" charset="-127"/>
                <a:ea typeface="한컴산뜻돋움" pitchFamily="2" charset="-127"/>
              </a:rPr>
              <a:t>크롤링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 자동화 구현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</a:t>
            </a:r>
            <a:endParaRPr lang="ko-KR" altLang="en-US" sz="11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grpSp>
        <p:nvGrpSpPr>
          <p:cNvPr id="29" name="그룹 28"/>
          <p:cNvGrpSpPr/>
          <p:nvPr/>
        </p:nvGrpSpPr>
        <p:grpSpPr>
          <a:xfrm>
            <a:off x="1583479" y="2285995"/>
            <a:ext cx="2357454" cy="733351"/>
            <a:chOff x="785786" y="2869574"/>
            <a:chExt cx="2561602" cy="733351"/>
          </a:xfrm>
        </p:grpSpPr>
        <p:sp>
          <p:nvSpPr>
            <p:cNvPr id="13" name="직사각형 12"/>
            <p:cNvSpPr/>
            <p:nvPr/>
          </p:nvSpPr>
          <p:spPr>
            <a:xfrm>
              <a:off x="845349" y="3202815"/>
              <a:ext cx="244076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일일이 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URL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을 입력하여 크롤링</a:t>
              </a:r>
              <a:endParaRPr lang="en-US" altLang="ko-KR" sz="1000" dirty="0" smtClean="0">
                <a:latin typeface="한컴산뜻돋움" pitchFamily="2" charset="-127"/>
                <a:ea typeface="한컴산뜻돋움" pitchFamily="2" charset="-127"/>
              </a:endParaRPr>
            </a:p>
            <a:p>
              <a:pPr algn="ctr"/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데이터수집단계 작업시간 증가</a:t>
              </a: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785786" y="2869574"/>
              <a:ext cx="2561602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dirty="0" smtClean="0">
                  <a:latin typeface="한컴산뜻돋움" pitchFamily="2" charset="-127"/>
                  <a:ea typeface="한컴산뜻돋움" pitchFamily="2" charset="-127"/>
                </a:rPr>
                <a:t>“</a:t>
              </a:r>
              <a:r>
                <a:rPr lang="ko-KR" altLang="en-US" sz="1100" dirty="0" smtClean="0">
                  <a:latin typeface="한컴산뜻돋움" pitchFamily="2" charset="-127"/>
                  <a:ea typeface="한컴산뜻돋움" pitchFamily="2" charset="-127"/>
                </a:rPr>
                <a:t>수동적 웹 </a:t>
              </a:r>
              <a:r>
                <a:rPr lang="ko-KR" altLang="en-US" sz="1100" dirty="0" err="1" smtClean="0">
                  <a:latin typeface="한컴산뜻돋움" pitchFamily="2" charset="-127"/>
                  <a:ea typeface="한컴산뜻돋움" pitchFamily="2" charset="-127"/>
                </a:rPr>
                <a:t>크롤링</a:t>
              </a:r>
              <a:r>
                <a:rPr lang="en-US" altLang="ko-KR" sz="1100" dirty="0" smtClean="0">
                  <a:latin typeface="한컴산뜻돋움" pitchFamily="2" charset="-127"/>
                  <a:ea typeface="한컴산뜻돋움" pitchFamily="2" charset="-127"/>
                </a:rPr>
                <a:t>”</a:t>
              </a:r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5024566" y="3512323"/>
            <a:ext cx="264320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만족도가 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‘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불만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’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인 구매평 수집확대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,</a:t>
            </a:r>
          </a:p>
          <a:p>
            <a:pPr algn="ctr"/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KOSAC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사전 및 분류 알고리즘 개선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</a:t>
            </a:r>
            <a:endParaRPr lang="ko-KR" altLang="en-US" sz="11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1510332" y="3345688"/>
            <a:ext cx="2561602" cy="734801"/>
            <a:chOff x="714348" y="3714760"/>
            <a:chExt cx="2561602" cy="734801"/>
          </a:xfrm>
        </p:grpSpPr>
        <p:sp>
          <p:nvSpPr>
            <p:cNvPr id="16" name="직사각형 15"/>
            <p:cNvSpPr/>
            <p:nvPr/>
          </p:nvSpPr>
          <p:spPr>
            <a:xfrm>
              <a:off x="833662" y="4049451"/>
              <a:ext cx="226189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부정어의 </a:t>
              </a:r>
              <a:r>
                <a:rPr lang="ko-KR" altLang="en-US" sz="1000" dirty="0" err="1" smtClean="0">
                  <a:latin typeface="한컴산뜻돋움" pitchFamily="2" charset="-127"/>
                  <a:ea typeface="한컴산뜻돋움" pitchFamily="2" charset="-127"/>
                </a:rPr>
                <a:t>구매평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 데이터 부족</a:t>
              </a:r>
              <a:endParaRPr lang="en-US" altLang="ko-KR" sz="1000" dirty="0" smtClean="0">
                <a:latin typeface="한컴산뜻돋움" pitchFamily="2" charset="-127"/>
                <a:ea typeface="한컴산뜻돋움" pitchFamily="2" charset="-127"/>
              </a:endParaRPr>
            </a:p>
            <a:p>
              <a:pPr algn="ctr"/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KOSAC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사전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 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및 분류 알고리즘 한계 등</a:t>
              </a: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714348" y="3714760"/>
              <a:ext cx="2561602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dirty="0" smtClean="0">
                  <a:latin typeface="한컴산뜻돋움" pitchFamily="2" charset="-127"/>
                  <a:ea typeface="한컴산뜻돋움" pitchFamily="2" charset="-127"/>
                </a:rPr>
                <a:t>“KOSAC </a:t>
              </a:r>
              <a:r>
                <a:rPr lang="ko-KR" altLang="en-US" sz="1100" dirty="0" smtClean="0">
                  <a:latin typeface="한컴산뜻돋움" pitchFamily="2" charset="-127"/>
                  <a:ea typeface="한컴산뜻돋움" pitchFamily="2" charset="-127"/>
                </a:rPr>
                <a:t>감성사전 부정어 처리</a:t>
              </a:r>
              <a:r>
                <a:rPr lang="en-US" altLang="ko-KR" sz="1100" dirty="0" smtClean="0">
                  <a:latin typeface="한컴산뜻돋움" pitchFamily="2" charset="-127"/>
                  <a:ea typeface="한컴산뜻돋움" pitchFamily="2" charset="-127"/>
                </a:rPr>
                <a:t>”</a:t>
              </a: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4440999" y="1428742"/>
            <a:ext cx="214314" cy="3488587"/>
            <a:chOff x="4500562" y="1643054"/>
            <a:chExt cx="214314" cy="3488587"/>
          </a:xfrm>
        </p:grpSpPr>
        <p:sp>
          <p:nvSpPr>
            <p:cNvPr id="5" name="갈매기형 수장 4"/>
            <p:cNvSpPr/>
            <p:nvPr/>
          </p:nvSpPr>
          <p:spPr>
            <a:xfrm>
              <a:off x="4500562" y="1643054"/>
              <a:ext cx="214314" cy="285752"/>
            </a:xfrm>
            <a:prstGeom prst="chevron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9" name="갈매기형 수장 18"/>
            <p:cNvSpPr/>
            <p:nvPr/>
          </p:nvSpPr>
          <p:spPr>
            <a:xfrm>
              <a:off x="4500562" y="2702749"/>
              <a:ext cx="214314" cy="285752"/>
            </a:xfrm>
            <a:prstGeom prst="chevron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갈매기형 수장 21"/>
            <p:cNvSpPr/>
            <p:nvPr/>
          </p:nvSpPr>
          <p:spPr>
            <a:xfrm>
              <a:off x="4500562" y="3786194"/>
              <a:ext cx="214314" cy="285752"/>
            </a:xfrm>
            <a:prstGeom prst="chevron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5" name="갈매기형 수장 24"/>
            <p:cNvSpPr/>
            <p:nvPr/>
          </p:nvSpPr>
          <p:spPr>
            <a:xfrm>
              <a:off x="4500562" y="4845889"/>
              <a:ext cx="214314" cy="285752"/>
            </a:xfrm>
            <a:prstGeom prst="chevron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6" name="직사각형 25"/>
          <p:cNvSpPr/>
          <p:nvPr/>
        </p:nvSpPr>
        <p:spPr>
          <a:xfrm>
            <a:off x="4929190" y="4572015"/>
            <a:ext cx="285752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ko-KR" altLang="en-US" sz="1100" dirty="0" err="1" smtClean="0">
                <a:latin typeface="한컴산뜻돋움" pitchFamily="2" charset="-127"/>
                <a:ea typeface="한컴산뜻돋움" pitchFamily="2" charset="-127"/>
              </a:rPr>
              <a:t>네이버쇼핑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API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권한 개선요구</a:t>
            </a:r>
            <a:endParaRPr lang="en-US" altLang="ko-KR" sz="1100" dirty="0" smtClean="0">
              <a:latin typeface="한컴산뜻돋움" pitchFamily="2" charset="-127"/>
              <a:ea typeface="한컴산뜻돋움" pitchFamily="2" charset="-127"/>
            </a:endParaRPr>
          </a:p>
          <a:p>
            <a:pPr algn="ctr"/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및 현업프로젝트 수행 시 판매량정보 요청</a:t>
            </a:r>
            <a:r>
              <a:rPr lang="en-US" altLang="ko-KR" sz="1100" dirty="0" smtClean="0">
                <a:latin typeface="한컴산뜻돋움" pitchFamily="2" charset="-127"/>
                <a:ea typeface="한컴산뜻돋움" pitchFamily="2" charset="-127"/>
              </a:rPr>
              <a:t>”</a:t>
            </a:r>
            <a:endParaRPr lang="ko-KR" altLang="en-US" sz="11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grpSp>
        <p:nvGrpSpPr>
          <p:cNvPr id="31" name="그룹 30"/>
          <p:cNvGrpSpPr/>
          <p:nvPr/>
        </p:nvGrpSpPr>
        <p:grpSpPr>
          <a:xfrm>
            <a:off x="1462832" y="4417258"/>
            <a:ext cx="2561602" cy="730890"/>
            <a:chOff x="796140" y="4697122"/>
            <a:chExt cx="2561602" cy="730892"/>
          </a:xfrm>
        </p:grpSpPr>
        <p:sp>
          <p:nvSpPr>
            <p:cNvPr id="7" name="TextBox 6"/>
            <p:cNvSpPr txBox="1"/>
            <p:nvPr/>
          </p:nvSpPr>
          <p:spPr>
            <a:xfrm>
              <a:off x="857224" y="5012515"/>
              <a:ext cx="2500330" cy="415499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판매량과 클릭 수를 통한 인기순위만 제공</a:t>
              </a:r>
              <a:endParaRPr lang="en-US" altLang="ko-KR" sz="1000" dirty="0" smtClean="0">
                <a:latin typeface="한컴산뜻돋움" pitchFamily="2" charset="-127"/>
                <a:ea typeface="한컴산뜻돋움" pitchFamily="2" charset="-127"/>
              </a:endParaRPr>
            </a:p>
            <a:p>
              <a:pPr algn="ctr"/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수치적인 분석결과</a:t>
              </a:r>
              <a:r>
                <a:rPr lang="en-US" altLang="ko-KR" sz="1000" dirty="0" smtClean="0">
                  <a:latin typeface="한컴산뜻돋움" pitchFamily="2" charset="-127"/>
                  <a:ea typeface="한컴산뜻돋움" pitchFamily="2" charset="-127"/>
                </a:rPr>
                <a:t> </a:t>
              </a:r>
              <a:r>
                <a:rPr lang="ko-KR" altLang="en-US" sz="1000" dirty="0" smtClean="0">
                  <a:latin typeface="한컴산뜻돋움" pitchFamily="2" charset="-127"/>
                  <a:ea typeface="한컴산뜻돋움" pitchFamily="2" charset="-127"/>
                </a:rPr>
                <a:t>도출에 한계</a:t>
              </a:r>
              <a:endParaRPr lang="en-US" altLang="ko-KR" sz="1000" dirty="0" smtClean="0">
                <a:latin typeface="한컴산뜻돋움" pitchFamily="2" charset="-127"/>
                <a:ea typeface="한컴산뜻돋움" pitchFamily="2" charset="-127"/>
              </a:endParaRPr>
            </a:p>
            <a:p>
              <a:pPr algn="ctr"/>
              <a:endParaRPr lang="en-US" altLang="ko-KR" sz="100" dirty="0" smtClean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796140" y="4697122"/>
              <a:ext cx="2561602" cy="2616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dirty="0" smtClean="0">
                  <a:latin typeface="한컴산뜻돋움" pitchFamily="2" charset="-127"/>
                  <a:ea typeface="한컴산뜻돋움" pitchFamily="2" charset="-127"/>
                </a:rPr>
                <a:t>“</a:t>
              </a:r>
              <a:r>
                <a:rPr lang="ko-KR" altLang="en-US" sz="1100" dirty="0" smtClean="0">
                  <a:latin typeface="한컴산뜻돋움" pitchFamily="2" charset="-127"/>
                  <a:ea typeface="한컴산뜻돋움" pitchFamily="2" charset="-127"/>
                </a:rPr>
                <a:t>판매량정보 등 활용정보 부족</a:t>
              </a:r>
              <a:r>
                <a:rPr lang="en-US" altLang="ko-KR" sz="1100" dirty="0" smtClean="0">
                  <a:latin typeface="한컴산뜻돋움" pitchFamily="2" charset="-127"/>
                  <a:ea typeface="한컴산뜻돋움" pitchFamily="2" charset="-127"/>
                </a:rPr>
                <a:t>”</a:t>
              </a:r>
            </a:p>
          </p:txBody>
        </p:sp>
      </p:grpSp>
      <p:sp>
        <p:nvSpPr>
          <p:cNvPr id="35" name="슬라이드 번호 개체 틀 3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43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825721" y="2071688"/>
            <a:ext cx="14287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 smtClean="0">
                <a:solidFill>
                  <a:srgbClr val="59DA50"/>
                </a:solidFill>
                <a:latin typeface="나눔바른펜" pitchFamily="50" charset="-127"/>
                <a:ea typeface="나눔바른펜" pitchFamily="50" charset="-127"/>
              </a:rPr>
              <a:t>Thank</a:t>
            </a:r>
          </a:p>
          <a:p>
            <a:pPr algn="ctr"/>
            <a:r>
              <a:rPr lang="en-US" altLang="ko-KR" sz="3600" dirty="0" smtClean="0">
                <a:solidFill>
                  <a:srgbClr val="59DA50"/>
                </a:solidFill>
                <a:latin typeface="나눔바른펜" pitchFamily="50" charset="-127"/>
                <a:ea typeface="나눔바른펜" pitchFamily="50" charset="-127"/>
              </a:rPr>
              <a:t>You</a:t>
            </a:r>
            <a:endParaRPr lang="ko-KR" altLang="en-US" sz="3600" dirty="0">
              <a:solidFill>
                <a:srgbClr val="59DA50"/>
              </a:solidFill>
              <a:latin typeface="나눔바른펜" pitchFamily="50" charset="-127"/>
              <a:ea typeface="나눔바른펜" pitchFamily="50" charset="-127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44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7" descr="ê´ë ¨ ì´ë¯¸ì§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708102" y="2356821"/>
            <a:ext cx="1435534" cy="1429373"/>
          </a:xfrm>
          <a:prstGeom prst="rect">
            <a:avLst/>
          </a:prstGeom>
          <a:noFill/>
        </p:spPr>
      </p:pic>
      <p:pic>
        <p:nvPicPr>
          <p:cNvPr id="10243" name="Picture 3" descr="ì¤í ì´í png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850714" y="2214558"/>
            <a:ext cx="1643044" cy="1643044"/>
          </a:xfrm>
          <a:prstGeom prst="rect">
            <a:avLst/>
          </a:prstGeom>
          <a:noFill/>
        </p:spPr>
      </p:pic>
      <p:sp>
        <p:nvSpPr>
          <p:cNvPr id="4" name="직사각형 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14282" y="214294"/>
            <a:ext cx="17347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1.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개요</a:t>
            </a:r>
            <a:endParaRPr lang="en-US" altLang="ko-KR" dirty="0" smtClean="0">
              <a:latin typeface="a펜고딕L" pitchFamily="18" charset="-127"/>
              <a:ea typeface="a펜고딕L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28596" y="642928"/>
            <a:ext cx="27703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1)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개발 배경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스마트스토어 현 상황분석</a:t>
            </a:r>
            <a:endParaRPr lang="en-US" altLang="ko-KR" sz="1200" dirty="0" smtClean="0">
              <a:latin typeface="한컴산뜻돋움" pitchFamily="2" charset="-127"/>
              <a:ea typeface="한컴산뜻돋움" pitchFamily="2" charset="-127"/>
            </a:endParaRPr>
          </a:p>
          <a:p>
            <a:endParaRPr lang="en-US" altLang="ko-KR" sz="12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488159" y="4179009"/>
            <a:ext cx="8215370" cy="85725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무료 온라인 창업 </a:t>
            </a:r>
            <a:r>
              <a:rPr lang="ko-KR" altLang="en-US" sz="1050" b="1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쇼핑몰 지원 플랫폼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,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입점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·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판매수수료를 없애 비용 절감에 민감한 중소상공인 공략</a:t>
            </a:r>
            <a:endParaRPr lang="en-US" altLang="ko-KR" sz="1050" dirty="0" smtClean="0">
              <a:latin typeface="한컴산뜻돋움" pitchFamily="2" charset="-127"/>
              <a:ea typeface="한컴산뜻돋움" pitchFamily="2" charset="-127"/>
              <a:sym typeface="Arial"/>
            </a:endParaRPr>
          </a:p>
          <a:p>
            <a:pPr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현재 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10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만명의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판매자가 스마트스토어를 통해 온라인 사업을 새롭게 시작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, 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성장 이중 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1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만명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이상이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연매출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1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억원을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넘어섰다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.</a:t>
            </a:r>
          </a:p>
          <a:p>
            <a:pPr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올 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3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월 기준 </a:t>
            </a:r>
            <a:r>
              <a:rPr lang="ko-KR" altLang="en-US" sz="1050" b="1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중소상공인들의 온라인 매출 중 </a:t>
            </a:r>
            <a:r>
              <a:rPr lang="en-US" altLang="ko-KR" sz="1050" b="1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90%</a:t>
            </a:r>
            <a:r>
              <a:rPr lang="ko-KR" altLang="en-US" sz="1050" b="1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가량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은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네이버의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자체 인터넷 쇼핑몰인 스마트스토어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(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스토어팜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)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를 거친 것으로 나타났다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.</a:t>
            </a:r>
            <a:endParaRPr lang="ko-KR" altLang="en-US" sz="1050" dirty="0" smtClean="0">
              <a:latin typeface="한컴산뜻돋움" pitchFamily="2" charset="-127"/>
              <a:ea typeface="한컴산뜻돋움" pitchFamily="2" charset="-127"/>
              <a:sym typeface="Arial"/>
            </a:endParaRPr>
          </a:p>
          <a:p>
            <a:pPr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endParaRPr lang="ko-KR" altLang="en-US" sz="1050" dirty="0" smtClean="0">
              <a:latin typeface="한컴산뜻돋움" pitchFamily="2" charset="-127"/>
              <a:ea typeface="한컴산뜻돋움" pitchFamily="2" charset="-127"/>
              <a:sym typeface="Arial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6286544" y="5443406"/>
            <a:ext cx="4572000" cy="20774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>
              <a:lnSpc>
                <a:spcPct val="125000"/>
              </a:lnSpc>
            </a:pP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출처 </a:t>
            </a: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: </a:t>
            </a:r>
            <a:r>
              <a:rPr lang="ko-KR" altLang="en-US" sz="6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아이티조선</a:t>
            </a:r>
            <a:r>
              <a:rPr lang="en-US" altLang="ko-KR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, </a:t>
            </a:r>
            <a:r>
              <a:rPr lang="ko-KR" altLang="en-US" sz="6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경향신문</a:t>
            </a:r>
            <a:endParaRPr lang="en-US" altLang="ko-KR" sz="600" dirty="0" smtClean="0">
              <a:latin typeface="한컴산뜻돋움" pitchFamily="2" charset="-127"/>
              <a:ea typeface="한컴산뜻돋움" pitchFamily="2" charset="-127"/>
              <a:sym typeface="Arial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3357554" y="1643053"/>
            <a:ext cx="2357454" cy="64294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네이버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쇼핑 플랫폼</a:t>
            </a:r>
            <a:endParaRPr lang="en-US" altLang="ko-KR" sz="1050" dirty="0" smtClean="0">
              <a:latin typeface="한컴산뜻돋움" pitchFamily="2" charset="-127"/>
              <a:ea typeface="한컴산뜻돋움" pitchFamily="2" charset="-127"/>
              <a:sym typeface="Arial"/>
            </a:endParaRPr>
          </a:p>
          <a:p>
            <a:pPr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“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샵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N” –”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스토어팜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” –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“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스마트스토어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”</a:t>
            </a:r>
            <a:endParaRPr lang="ko-KR" altLang="en-US" sz="1050" dirty="0" smtClean="0">
              <a:latin typeface="한컴산뜻돋움" pitchFamily="2" charset="-127"/>
              <a:ea typeface="한컴산뜻돋움" pitchFamily="2" charset="-127"/>
              <a:sym typeface="Arial"/>
            </a:endParaRPr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14282" y="214294"/>
            <a:ext cx="17347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1.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개요</a:t>
            </a:r>
            <a:endParaRPr lang="en-US" altLang="ko-KR" dirty="0" smtClean="0">
              <a:latin typeface="a펜고딕L" pitchFamily="18" charset="-127"/>
              <a:ea typeface="a펜고딕L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28596" y="642928"/>
            <a:ext cx="225574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2)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프로젝트의 주제 및 기획의도 </a:t>
            </a:r>
            <a:endParaRPr lang="en-US" altLang="ko-KR" sz="12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1202539" y="2071683"/>
            <a:ext cx="7346238" cy="2293159"/>
            <a:chOff x="997646" y="1778787"/>
            <a:chExt cx="7848759" cy="2764620"/>
          </a:xfrm>
        </p:grpSpPr>
        <p:grpSp>
          <p:nvGrpSpPr>
            <p:cNvPr id="11" name="그룹 10"/>
            <p:cNvGrpSpPr/>
            <p:nvPr/>
          </p:nvGrpSpPr>
          <p:grpSpPr>
            <a:xfrm>
              <a:off x="4131497" y="1778787"/>
              <a:ext cx="4714908" cy="2757600"/>
              <a:chOff x="4131497" y="1778787"/>
              <a:chExt cx="4714908" cy="2757600"/>
            </a:xfrm>
          </p:grpSpPr>
          <p:sp>
            <p:nvSpPr>
              <p:cNvPr id="10" name="직사각형 9"/>
              <p:cNvSpPr/>
              <p:nvPr/>
            </p:nvSpPr>
            <p:spPr>
              <a:xfrm>
                <a:off x="4643438" y="1778787"/>
                <a:ext cx="3646800" cy="2757600"/>
              </a:xfrm>
              <a:prstGeom prst="rect">
                <a:avLst/>
              </a:prstGeom>
              <a:solidFill>
                <a:schemeClr val="bg2">
                  <a:alpha val="5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/>
              <p:cNvSpPr/>
              <p:nvPr/>
            </p:nvSpPr>
            <p:spPr>
              <a:xfrm>
                <a:off x="4131497" y="2834738"/>
                <a:ext cx="4714908" cy="9461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fontAlgn="base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  <a:sym typeface="Arial"/>
                  </a:rPr>
                  <a:t>소비자 정보의 양과 질 측면에서 중요한 </a:t>
                </a:r>
                <a:r>
                  <a:rPr lang="en-US" altLang="ko-KR" sz="1200" dirty="0" smtClean="0">
                    <a:latin typeface="한컴산뜻돋움" pitchFamily="2" charset="-127"/>
                    <a:ea typeface="한컴산뜻돋움" pitchFamily="2" charset="-127"/>
                    <a:sym typeface="Arial"/>
                  </a:rPr>
                  <a:t>“</a:t>
                </a:r>
                <a:r>
                  <a:rPr lang="ko-KR" altLang="en-US" sz="1200" dirty="0" err="1" smtClean="0">
                    <a:latin typeface="한컴산뜻돋움" pitchFamily="2" charset="-127"/>
                    <a:ea typeface="한컴산뜻돋움" pitchFamily="2" charset="-127"/>
                    <a:sym typeface="Arial"/>
                  </a:rPr>
                  <a:t>구매평</a:t>
                </a:r>
                <a:r>
                  <a:rPr lang="en-US" altLang="ko-KR" sz="1200" dirty="0" smtClean="0">
                    <a:latin typeface="한컴산뜻돋움" pitchFamily="2" charset="-127"/>
                    <a:ea typeface="한컴산뜻돋움" pitchFamily="2" charset="-127"/>
                    <a:sym typeface="Arial"/>
                  </a:rPr>
                  <a:t>”</a:t>
                </a:r>
              </a:p>
              <a:p>
                <a:pPr algn="ctr" fontAlgn="base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ko-KR" altLang="en-US" sz="1200" dirty="0" err="1" smtClean="0">
                    <a:latin typeface="한컴산뜻돋움" pitchFamily="2" charset="-127"/>
                    <a:ea typeface="한컴산뜻돋움" pitchFamily="2" charset="-127"/>
                    <a:sym typeface="Arial"/>
                  </a:rPr>
                  <a:t>웹크롤링</a:t>
                </a:r>
                <a:r>
                  <a:rPr lang="en-US" altLang="ko-KR" sz="1200" dirty="0" smtClean="0">
                    <a:latin typeface="한컴산뜻돋움" pitchFamily="2" charset="-127"/>
                    <a:ea typeface="한컴산뜻돋움" pitchFamily="2" charset="-127"/>
                    <a:sym typeface="Arial"/>
                  </a:rPr>
                  <a:t>, </a:t>
                </a:r>
                <a:r>
                  <a:rPr lang="ko-KR" altLang="en-US" sz="1200" dirty="0" smtClean="0">
                    <a:latin typeface="한컴산뜻돋움" pitchFamily="2" charset="-127"/>
                    <a:ea typeface="한컴산뜻돋움" pitchFamily="2" charset="-127"/>
                    <a:sym typeface="Arial"/>
                  </a:rPr>
                  <a:t>데이터 분석 </a:t>
                </a:r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  <a:sym typeface="Arial"/>
                  </a:rPr>
                  <a:t>및 </a:t>
                </a:r>
                <a:r>
                  <a:rPr lang="ko-KR" altLang="en-US" sz="1200" dirty="0" smtClean="0">
                    <a:latin typeface="한컴산뜻돋움" pitchFamily="2" charset="-127"/>
                    <a:ea typeface="한컴산뜻돋움" pitchFamily="2" charset="-127"/>
                    <a:sym typeface="Arial"/>
                  </a:rPr>
                  <a:t>시각화 </a:t>
                </a:r>
                <a:r>
                  <a:rPr lang="ko-KR" altLang="en-US" sz="1050" dirty="0" smtClean="0">
                    <a:latin typeface="한컴산뜻돋움" pitchFamily="2" charset="-127"/>
                    <a:ea typeface="한컴산뜻돋움" pitchFamily="2" charset="-127"/>
                    <a:sym typeface="Arial"/>
                  </a:rPr>
                  <a:t>등을 적용</a:t>
                </a:r>
                <a:endParaRPr lang="en-US" altLang="ko-KR" sz="1200" dirty="0" smtClean="0">
                  <a:latin typeface="한컴산뜻돋움" pitchFamily="2" charset="-127"/>
                  <a:ea typeface="한컴산뜻돋움" pitchFamily="2" charset="-127"/>
                  <a:sym typeface="Arial"/>
                </a:endParaRPr>
              </a:p>
              <a:p>
                <a:pPr algn="ctr" fontAlgn="base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ko-KR" altLang="en-US" sz="1200" b="1" dirty="0" smtClean="0">
                    <a:latin typeface="한컴산뜻돋움" pitchFamily="2" charset="-127"/>
                    <a:ea typeface="한컴산뜻돋움" pitchFamily="2" charset="-127"/>
                    <a:sym typeface="Arial"/>
                  </a:rPr>
                  <a:t>중소상공인들의 </a:t>
                </a:r>
                <a:r>
                  <a:rPr lang="en-US" altLang="ko-KR" sz="1200" b="1" dirty="0" smtClean="0">
                    <a:latin typeface="한컴산뜻돋움" pitchFamily="2" charset="-127"/>
                    <a:ea typeface="한컴산뜻돋움" pitchFamily="2" charset="-127"/>
                    <a:sym typeface="Arial"/>
                  </a:rPr>
                  <a:t>“</a:t>
                </a:r>
                <a:r>
                  <a:rPr lang="ko-KR" altLang="en-US" sz="1200" b="1" dirty="0" smtClean="0">
                    <a:latin typeface="한컴산뜻돋움" pitchFamily="2" charset="-127"/>
                    <a:ea typeface="한컴산뜻돋움" pitchFamily="2" charset="-127"/>
                    <a:sym typeface="Arial"/>
                  </a:rPr>
                  <a:t>구매자 </a:t>
                </a:r>
                <a:r>
                  <a:rPr lang="en-US" altLang="ko-KR" sz="1200" b="1" dirty="0" smtClean="0">
                    <a:latin typeface="한컴산뜻돋움" pitchFamily="2" charset="-127"/>
                    <a:ea typeface="한컴산뜻돋움" pitchFamily="2" charset="-127"/>
                    <a:sym typeface="Arial"/>
                  </a:rPr>
                  <a:t>needs”</a:t>
                </a:r>
                <a:r>
                  <a:rPr lang="ko-KR" altLang="en-US" sz="1200" b="1" dirty="0" smtClean="0">
                    <a:latin typeface="한컴산뜻돋움" pitchFamily="2" charset="-127"/>
                    <a:ea typeface="한컴산뜻돋움" pitchFamily="2" charset="-127"/>
                    <a:sym typeface="Arial"/>
                  </a:rPr>
                  <a:t> 파악에 도움</a:t>
                </a:r>
              </a:p>
            </p:txBody>
          </p:sp>
        </p:grpSp>
        <p:pic>
          <p:nvPicPr>
            <p:cNvPr id="8196" name="Picture 4" descr="ê´ë ¨ ì´ë¯¸ì§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997646" y="1785930"/>
              <a:ext cx="3645792" cy="2757477"/>
            </a:xfrm>
            <a:prstGeom prst="rect">
              <a:avLst/>
            </a:prstGeom>
            <a:noFill/>
          </p:spPr>
        </p:pic>
      </p:grpSp>
      <p:sp>
        <p:nvSpPr>
          <p:cNvPr id="14" name="Shape 112"/>
          <p:cNvSpPr txBox="1"/>
          <p:nvPr/>
        </p:nvSpPr>
        <p:spPr>
          <a:xfrm>
            <a:off x="796752" y="1214426"/>
            <a:ext cx="7632900" cy="57150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“</a:t>
            </a:r>
            <a:r>
              <a:rPr lang="ko-KR" altLang="en-US" sz="1400" dirty="0" err="1" smtClean="0">
                <a:latin typeface="한컴산뜻돋움" pitchFamily="2" charset="-127"/>
                <a:ea typeface="한컴산뜻돋움" pitchFamily="2" charset="-127"/>
                <a:sym typeface="Arial"/>
              </a:rPr>
              <a:t>네이버</a:t>
            </a:r>
            <a:r>
              <a:rPr lang="ko-KR" altLang="en-US" sz="1400" dirty="0" smtClean="0">
                <a:latin typeface="한컴산뜻돋움" pitchFamily="2" charset="-127"/>
                <a:ea typeface="한컴산뜻돋움" pitchFamily="2" charset="-127"/>
                <a:sym typeface="Arial"/>
              </a:rPr>
              <a:t> 스마트스토어 </a:t>
            </a:r>
            <a:r>
              <a:rPr lang="ko-KR" altLang="en-US" sz="1400" dirty="0" err="1">
                <a:latin typeface="한컴산뜻돋움" pitchFamily="2" charset="-127"/>
                <a:ea typeface="한컴산뜻돋움" pitchFamily="2" charset="-127"/>
                <a:sym typeface="Arial"/>
              </a:rPr>
              <a:t>구매평</a:t>
            </a:r>
            <a:r>
              <a:rPr lang="ko-KR" altLang="en-US" sz="1400" dirty="0">
                <a:latin typeface="한컴산뜻돋움" pitchFamily="2" charset="-127"/>
                <a:ea typeface="한컴산뜻돋움" pitchFamily="2" charset="-127"/>
              </a:rPr>
              <a:t> 분석을 통한 마케팅 </a:t>
            </a:r>
            <a:r>
              <a:rPr lang="ko-KR" altLang="en-US" sz="1400" dirty="0" err="1">
                <a:latin typeface="한컴산뜻돋움" pitchFamily="2" charset="-127"/>
                <a:ea typeface="한컴산뜻돋움" pitchFamily="2" charset="-127"/>
              </a:rPr>
              <a:t>인사이트</a:t>
            </a:r>
            <a:r>
              <a:rPr lang="ko-KR" altLang="en-US" sz="1400" dirty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ko-KR" altLang="en-US" sz="1400" dirty="0" smtClean="0">
                <a:latin typeface="한컴산뜻돋움" pitchFamily="2" charset="-127"/>
                <a:ea typeface="한컴산뜻돋움" pitchFamily="2" charset="-127"/>
              </a:rPr>
              <a:t>도출</a:t>
            </a:r>
            <a:r>
              <a:rPr lang="en-US" altLang="ko-KR" sz="1400" dirty="0" smtClean="0">
                <a:latin typeface="한컴산뜻돋움" pitchFamily="2" charset="-127"/>
                <a:ea typeface="한컴산뜻돋움" pitchFamily="2" charset="-127"/>
              </a:rPr>
              <a:t>”</a:t>
            </a:r>
            <a:r>
              <a:rPr lang="ko-KR" altLang="en-US" sz="1400" dirty="0" smtClean="0">
                <a:latin typeface="한컴산뜻돋움" pitchFamily="2" charset="-127"/>
                <a:ea typeface="한컴산뜻돋움" pitchFamily="2" charset="-127"/>
              </a:rPr>
              <a:t> </a:t>
            </a:r>
          </a:p>
          <a:p>
            <a:pPr marL="457200" marR="0" lvl="0" indent="-34290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ko-KR" altLang="en-US" sz="1100" dirty="0" err="1" smtClean="0">
                <a:latin typeface="한컴산뜻돋움" pitchFamily="2" charset="-127"/>
                <a:ea typeface="한컴산뜻돋움" pitchFamily="2" charset="-127"/>
              </a:rPr>
              <a:t>크롤링</a:t>
            </a:r>
            <a:r>
              <a:rPr lang="ko-KR" altLang="en-US" sz="1100" dirty="0">
                <a:latin typeface="한컴산뜻돋움" pitchFamily="2" charset="-127"/>
                <a:ea typeface="한컴산뜻돋움" pitchFamily="2" charset="-127"/>
              </a:rPr>
              <a:t>/데이터 </a:t>
            </a:r>
            <a:r>
              <a:rPr lang="ko-KR" altLang="en-US" sz="1100" dirty="0" smtClean="0">
                <a:latin typeface="한컴산뜻돋움" pitchFamily="2" charset="-127"/>
                <a:ea typeface="한컴산뜻돋움" pitchFamily="2" charset="-127"/>
              </a:rPr>
              <a:t>시각화를 바탕으로 </a:t>
            </a:r>
            <a:endParaRPr lang="ko-KR" altLang="en-US" sz="1100" dirty="0">
              <a:latin typeface="한컴산뜻돋움" pitchFamily="2" charset="-127"/>
              <a:ea typeface="한컴산뜻돋움" pitchFamily="2" charset="-127"/>
              <a:sym typeface="Arial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678855" y="4746724"/>
            <a:ext cx="607223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카테고리 별 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BEST100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 분석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”,“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제품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 분석기 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App 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개발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”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을 목표로 프로젝트 수행</a:t>
            </a:r>
          </a:p>
        </p:txBody>
      </p:sp>
      <p:sp>
        <p:nvSpPr>
          <p:cNvPr id="19" name="슬라이드 번호 개체 틀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4282" y="214294"/>
            <a:ext cx="17604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2.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과정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428596" y="642928"/>
            <a:ext cx="131959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1)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개발 과정 요약</a:t>
            </a:r>
          </a:p>
        </p:txBody>
      </p:sp>
      <p:grpSp>
        <p:nvGrpSpPr>
          <p:cNvPr id="47" name="그룹 46"/>
          <p:cNvGrpSpPr/>
          <p:nvPr/>
        </p:nvGrpSpPr>
        <p:grpSpPr>
          <a:xfrm>
            <a:off x="1643042" y="1428740"/>
            <a:ext cx="5786478" cy="3500462"/>
            <a:chOff x="1643042" y="1428740"/>
            <a:chExt cx="5786478" cy="3500462"/>
          </a:xfrm>
        </p:grpSpPr>
        <p:grpSp>
          <p:nvGrpSpPr>
            <p:cNvPr id="46" name="그룹 45"/>
            <p:cNvGrpSpPr/>
            <p:nvPr/>
          </p:nvGrpSpPr>
          <p:grpSpPr>
            <a:xfrm>
              <a:off x="1785918" y="1428740"/>
              <a:ext cx="5643602" cy="3500462"/>
              <a:chOff x="1857356" y="1714492"/>
              <a:chExt cx="5643602" cy="3500462"/>
            </a:xfrm>
          </p:grpSpPr>
          <p:grpSp>
            <p:nvGrpSpPr>
              <p:cNvPr id="41" name="그룹 40"/>
              <p:cNvGrpSpPr/>
              <p:nvPr/>
            </p:nvGrpSpPr>
            <p:grpSpPr>
              <a:xfrm>
                <a:off x="1857356" y="1714492"/>
                <a:ext cx="5643602" cy="1643074"/>
                <a:chOff x="1857356" y="1857368"/>
                <a:chExt cx="5643602" cy="1643074"/>
              </a:xfrm>
            </p:grpSpPr>
            <p:sp>
              <p:nvSpPr>
                <p:cNvPr id="24" name="오각형 23"/>
                <p:cNvSpPr/>
                <p:nvPr/>
              </p:nvSpPr>
              <p:spPr>
                <a:xfrm>
                  <a:off x="1857356" y="1857368"/>
                  <a:ext cx="1785950" cy="1643074"/>
                </a:xfrm>
                <a:prstGeom prst="homePlate">
                  <a:avLst/>
                </a:prstGeom>
                <a:solidFill>
                  <a:srgbClr val="FFFF6C"/>
                </a:solidFill>
                <a:ln w="412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2" name="오각형 31"/>
                <p:cNvSpPr/>
                <p:nvPr/>
              </p:nvSpPr>
              <p:spPr>
                <a:xfrm>
                  <a:off x="5715008" y="1857368"/>
                  <a:ext cx="1785950" cy="1643074"/>
                </a:xfrm>
                <a:prstGeom prst="homePlate">
                  <a:avLst/>
                </a:prstGeom>
                <a:solidFill>
                  <a:srgbClr val="FFFF48"/>
                </a:solidFill>
                <a:ln w="412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3" name="오각형 32"/>
                <p:cNvSpPr/>
                <p:nvPr/>
              </p:nvSpPr>
              <p:spPr>
                <a:xfrm>
                  <a:off x="3786182" y="1857368"/>
                  <a:ext cx="1785950" cy="1643074"/>
                </a:xfrm>
                <a:prstGeom prst="homePlate">
                  <a:avLst/>
                </a:prstGeom>
                <a:solidFill>
                  <a:srgbClr val="FFFF5A"/>
                </a:solidFill>
                <a:ln w="412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42" name="그룹 41"/>
              <p:cNvGrpSpPr/>
              <p:nvPr/>
            </p:nvGrpSpPr>
            <p:grpSpPr>
              <a:xfrm>
                <a:off x="1857356" y="3571880"/>
                <a:ext cx="5643602" cy="1643074"/>
                <a:chOff x="1857356" y="1857368"/>
                <a:chExt cx="5643602" cy="1643074"/>
              </a:xfrm>
            </p:grpSpPr>
            <p:sp>
              <p:nvSpPr>
                <p:cNvPr id="43" name="오각형 42"/>
                <p:cNvSpPr/>
                <p:nvPr/>
              </p:nvSpPr>
              <p:spPr>
                <a:xfrm>
                  <a:off x="1857356" y="1857368"/>
                  <a:ext cx="1785950" cy="1643074"/>
                </a:xfrm>
                <a:prstGeom prst="homePlate">
                  <a:avLst/>
                </a:prstGeom>
                <a:solidFill>
                  <a:srgbClr val="FFFF36"/>
                </a:solidFill>
                <a:ln w="412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4" name="오각형 43"/>
                <p:cNvSpPr/>
                <p:nvPr/>
              </p:nvSpPr>
              <p:spPr>
                <a:xfrm>
                  <a:off x="5715008" y="1857368"/>
                  <a:ext cx="1785950" cy="1643074"/>
                </a:xfrm>
                <a:prstGeom prst="homePlate">
                  <a:avLst/>
                </a:prstGeom>
                <a:solidFill>
                  <a:srgbClr val="FFF612"/>
                </a:solidFill>
                <a:ln w="412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5" name="오각형 44"/>
                <p:cNvSpPr/>
                <p:nvPr/>
              </p:nvSpPr>
              <p:spPr>
                <a:xfrm>
                  <a:off x="3786182" y="1857368"/>
                  <a:ext cx="1785950" cy="1643074"/>
                </a:xfrm>
                <a:prstGeom prst="homePlate">
                  <a:avLst/>
                </a:prstGeom>
                <a:solidFill>
                  <a:srgbClr val="FFFF24"/>
                </a:solidFill>
                <a:ln w="412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25" name="Shape 137"/>
            <p:cNvSpPr txBox="1"/>
            <p:nvPr/>
          </p:nvSpPr>
          <p:spPr>
            <a:xfrm>
              <a:off x="1643042" y="2000244"/>
              <a:ext cx="1500198" cy="5155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R="0" lvl="0" indent="0" algn="ctr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ko-KR" altLang="en-US" sz="1100" dirty="0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API 활용</a:t>
              </a:r>
              <a:endParaRPr lang="en-US" altLang="ko-KR" sz="1100" dirty="0" smtClean="0">
                <a:latin typeface="한컴산뜻돋움" pitchFamily="2" charset="-127"/>
                <a:ea typeface="한컴산뜻돋움" pitchFamily="2" charset="-127"/>
                <a:sym typeface="Arial"/>
              </a:endParaRPr>
            </a:p>
            <a:p>
              <a:pPr marR="0" lvl="0" indent="0" algn="ctr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ko-KR" altLang="en-US" sz="1100" dirty="0" err="1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구매평</a:t>
              </a:r>
              <a:r>
                <a:rPr lang="ko-KR" altLang="en-US" sz="1100" dirty="0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 </a:t>
              </a:r>
              <a:r>
                <a:rPr lang="ko-KR" altLang="en-US" sz="1100" dirty="0" err="1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크롤링</a:t>
              </a:r>
              <a:endParaRPr lang="ko-KR" altLang="en-US" sz="1100" dirty="0">
                <a:latin typeface="한컴산뜻돋움" pitchFamily="2" charset="-127"/>
                <a:ea typeface="한컴산뜻돋움" pitchFamily="2" charset="-127"/>
                <a:sym typeface="Arial"/>
              </a:endParaRPr>
            </a:p>
          </p:txBody>
        </p:sp>
        <p:sp>
          <p:nvSpPr>
            <p:cNvPr id="26" name="Shape 137"/>
            <p:cNvSpPr txBox="1"/>
            <p:nvPr/>
          </p:nvSpPr>
          <p:spPr>
            <a:xfrm>
              <a:off x="3500430" y="2000244"/>
              <a:ext cx="1857388" cy="5155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R="0" lvl="0" indent="0" algn="ctr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ko-KR" altLang="en-US" sz="1100" dirty="0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원시 데이터 전처리</a:t>
              </a:r>
              <a:endParaRPr lang="en-US" altLang="ko-KR" sz="1100" dirty="0" smtClean="0">
                <a:latin typeface="한컴산뜻돋움" pitchFamily="2" charset="-127"/>
                <a:ea typeface="한컴산뜻돋움" pitchFamily="2" charset="-127"/>
                <a:sym typeface="Arial"/>
              </a:endParaRPr>
            </a:p>
            <a:p>
              <a:pPr marR="0" lvl="0" indent="0" algn="ctr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en-US" altLang="ko-KR" sz="1100" dirty="0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“</a:t>
              </a:r>
              <a:r>
                <a:rPr lang="en-US" altLang="en-US" sz="1100" dirty="0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Python”</a:t>
              </a:r>
              <a:endParaRPr lang="ko-KR" altLang="en-US" sz="1100" dirty="0">
                <a:latin typeface="한컴산뜻돋움" pitchFamily="2" charset="-127"/>
                <a:ea typeface="한컴산뜻돋움" pitchFamily="2" charset="-127"/>
                <a:sym typeface="Arial"/>
              </a:endParaRPr>
            </a:p>
          </p:txBody>
        </p:sp>
        <p:sp>
          <p:nvSpPr>
            <p:cNvPr id="28" name="Shape 137"/>
            <p:cNvSpPr txBox="1"/>
            <p:nvPr/>
          </p:nvSpPr>
          <p:spPr>
            <a:xfrm>
              <a:off x="1643042" y="3714757"/>
              <a:ext cx="1714512" cy="7271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R="0" lvl="0" indent="0" algn="ctr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ko-KR" altLang="en-US" sz="1100" dirty="0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형태소 분석 및 </a:t>
              </a:r>
              <a:endParaRPr lang="en-US" altLang="ko-KR" sz="1100" dirty="0" smtClean="0">
                <a:latin typeface="한컴산뜻돋움" pitchFamily="2" charset="-127"/>
                <a:ea typeface="한컴산뜻돋움" pitchFamily="2" charset="-127"/>
                <a:sym typeface="Arial"/>
              </a:endParaRPr>
            </a:p>
            <a:p>
              <a:pPr marR="0" lvl="0" indent="0" algn="ctr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ko-KR" altLang="en-US" sz="1100" dirty="0" err="1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워드클라우드</a:t>
              </a:r>
              <a:r>
                <a:rPr lang="en-US" altLang="ko-KR" sz="1100" dirty="0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 </a:t>
              </a:r>
              <a:r>
                <a:rPr lang="ko-KR" altLang="en-US" sz="1100" dirty="0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구현</a:t>
              </a:r>
              <a:endParaRPr lang="en-US" altLang="ko-KR" sz="1100" dirty="0" smtClean="0">
                <a:latin typeface="한컴산뜻돋움" pitchFamily="2" charset="-127"/>
                <a:ea typeface="한컴산뜻돋움" pitchFamily="2" charset="-127"/>
                <a:sym typeface="Arial"/>
              </a:endParaRPr>
            </a:p>
            <a:p>
              <a:pPr algn="ctr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1100" dirty="0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“R, Python”</a:t>
              </a:r>
              <a:r>
                <a:rPr lang="ko-KR" altLang="en-US" sz="1100" dirty="0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 </a:t>
              </a:r>
              <a:endParaRPr lang="ko-KR" altLang="en-US" sz="1100" dirty="0">
                <a:latin typeface="한컴산뜻돋움" pitchFamily="2" charset="-127"/>
                <a:ea typeface="한컴산뜻돋움" pitchFamily="2" charset="-127"/>
                <a:sym typeface="Arial"/>
              </a:endParaRPr>
            </a:p>
          </p:txBody>
        </p:sp>
        <p:sp>
          <p:nvSpPr>
            <p:cNvPr id="29" name="Shape 137"/>
            <p:cNvSpPr txBox="1"/>
            <p:nvPr/>
          </p:nvSpPr>
          <p:spPr>
            <a:xfrm>
              <a:off x="3571868" y="3820554"/>
              <a:ext cx="1714512" cy="5155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R="0" lvl="0" indent="0" algn="ctr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ko-KR" altLang="en-US" sz="1100" dirty="0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감정분석</a:t>
              </a:r>
              <a:endParaRPr lang="en-US" altLang="ko-KR" sz="1100" dirty="0" smtClean="0">
                <a:latin typeface="한컴산뜻돋움" pitchFamily="2" charset="-127"/>
                <a:ea typeface="한컴산뜻돋움" pitchFamily="2" charset="-127"/>
                <a:sym typeface="Arial"/>
              </a:endParaRPr>
            </a:p>
            <a:p>
              <a:pPr marR="0" lvl="0" indent="0" algn="ctr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en-US" altLang="ko-KR" sz="1100" dirty="0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“KOSAC </a:t>
              </a:r>
              <a:r>
                <a:rPr lang="ko-KR" altLang="en-US" sz="1100" dirty="0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감성사전</a:t>
              </a:r>
              <a:r>
                <a:rPr lang="en-US" altLang="ko-KR" sz="1100" dirty="0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”</a:t>
              </a:r>
              <a:endParaRPr lang="ko-KR" altLang="en-US" sz="1100" dirty="0">
                <a:latin typeface="한컴산뜻돋움" pitchFamily="2" charset="-127"/>
                <a:ea typeface="한컴산뜻돋움" pitchFamily="2" charset="-127"/>
                <a:sym typeface="Arial"/>
              </a:endParaRPr>
            </a:p>
          </p:txBody>
        </p:sp>
        <p:sp>
          <p:nvSpPr>
            <p:cNvPr id="34" name="Shape 137"/>
            <p:cNvSpPr txBox="1"/>
            <p:nvPr/>
          </p:nvSpPr>
          <p:spPr>
            <a:xfrm>
              <a:off x="5572133" y="3820554"/>
              <a:ext cx="1643074" cy="5155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ko-KR" altLang="en-US" sz="1100" dirty="0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데이터 시각화</a:t>
              </a:r>
              <a:endParaRPr lang="en-US" altLang="ko-KR" sz="1100" dirty="0" smtClean="0">
                <a:latin typeface="한컴산뜻돋움" pitchFamily="2" charset="-127"/>
                <a:ea typeface="한컴산뜻돋움" pitchFamily="2" charset="-127"/>
                <a:sym typeface="Arial"/>
              </a:endParaRPr>
            </a:p>
            <a:p>
              <a:pPr algn="ctr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1100" dirty="0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“</a:t>
              </a:r>
              <a:r>
                <a:rPr lang="en-US" altLang="ko-KR" sz="1100" dirty="0" err="1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wxPython</a:t>
              </a:r>
              <a:r>
                <a:rPr lang="en-US" altLang="ko-KR" sz="1100" dirty="0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”, “GUI”</a:t>
              </a:r>
            </a:p>
          </p:txBody>
        </p:sp>
        <p:sp>
          <p:nvSpPr>
            <p:cNvPr id="35" name="직사각형 34"/>
            <p:cNvSpPr/>
            <p:nvPr/>
          </p:nvSpPr>
          <p:spPr>
            <a:xfrm>
              <a:off x="5548194" y="2000244"/>
              <a:ext cx="1449436" cy="5155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ko-KR" altLang="en-US" sz="1100" dirty="0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데이터 저장</a:t>
              </a:r>
              <a:endParaRPr lang="en-US" altLang="ko-KR" sz="1100" dirty="0" smtClean="0">
                <a:latin typeface="한컴산뜻돋움" pitchFamily="2" charset="-127"/>
                <a:ea typeface="한컴산뜻돋움" pitchFamily="2" charset="-127"/>
                <a:sym typeface="Arial"/>
              </a:endParaRPr>
            </a:p>
            <a:p>
              <a:pPr algn="ctr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1100" dirty="0" smtClean="0">
                  <a:latin typeface="한컴산뜻돋움" pitchFamily="2" charset="-127"/>
                  <a:ea typeface="한컴산뜻돋움" pitchFamily="2" charset="-127"/>
                  <a:sym typeface="Arial"/>
                </a:rPr>
                <a:t>“SQLite3”</a:t>
              </a:r>
            </a:p>
          </p:txBody>
        </p:sp>
      </p:grpSp>
      <p:sp>
        <p:nvSpPr>
          <p:cNvPr id="23" name="슬라이드 번호 개체 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7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4282" y="214294"/>
            <a:ext cx="19111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세부절차</a:t>
            </a:r>
          </a:p>
        </p:txBody>
      </p:sp>
      <p:grpSp>
        <p:nvGrpSpPr>
          <p:cNvPr id="21" name="그룹 20"/>
          <p:cNvGrpSpPr/>
          <p:nvPr/>
        </p:nvGrpSpPr>
        <p:grpSpPr>
          <a:xfrm>
            <a:off x="476223" y="928673"/>
            <a:ext cx="7953429" cy="4254445"/>
            <a:chOff x="476223" y="928674"/>
            <a:chExt cx="7953429" cy="4254444"/>
          </a:xfrm>
        </p:grpSpPr>
        <p:grpSp>
          <p:nvGrpSpPr>
            <p:cNvPr id="70" name="그룹 69"/>
            <p:cNvGrpSpPr/>
            <p:nvPr/>
          </p:nvGrpSpPr>
          <p:grpSpPr>
            <a:xfrm>
              <a:off x="547660" y="2571750"/>
              <a:ext cx="5214974" cy="928694"/>
              <a:chOff x="500034" y="2357434"/>
              <a:chExt cx="5214974" cy="928694"/>
            </a:xfrm>
          </p:grpSpPr>
          <p:sp>
            <p:nvSpPr>
              <p:cNvPr id="42" name="오각형 41"/>
              <p:cNvSpPr/>
              <p:nvPr/>
            </p:nvSpPr>
            <p:spPr>
              <a:xfrm>
                <a:off x="500034" y="2357434"/>
                <a:ext cx="1214446" cy="928694"/>
              </a:xfrm>
              <a:prstGeom prst="homePlate">
                <a:avLst/>
              </a:prstGeom>
              <a:solidFill>
                <a:srgbClr val="FFC000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Web</a:t>
                </a:r>
              </a:p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Crawling</a:t>
                </a:r>
                <a:endParaRPr lang="ko-KR" altLang="en-US" sz="1100" dirty="0" smtClean="0">
                  <a:solidFill>
                    <a:schemeClr val="tx1"/>
                  </a:solidFill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53" name="오각형 52"/>
              <p:cNvSpPr/>
              <p:nvPr/>
            </p:nvSpPr>
            <p:spPr>
              <a:xfrm>
                <a:off x="1833543" y="2357434"/>
                <a:ext cx="1214446" cy="928694"/>
              </a:xfrm>
              <a:prstGeom prst="homePlate">
                <a:avLst/>
              </a:prstGeom>
              <a:solidFill>
                <a:srgbClr val="FFC000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Data</a:t>
                </a:r>
              </a:p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Cleansing</a:t>
                </a:r>
                <a:endParaRPr lang="ko-KR" altLang="en-US" sz="1100" dirty="0">
                  <a:solidFill>
                    <a:schemeClr val="tx1"/>
                  </a:solidFill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60" name="오각형 59"/>
              <p:cNvSpPr/>
              <p:nvPr/>
            </p:nvSpPr>
            <p:spPr>
              <a:xfrm>
                <a:off x="4500562" y="2357434"/>
                <a:ext cx="1214446" cy="928694"/>
              </a:xfrm>
              <a:prstGeom prst="homePlate">
                <a:avLst/>
              </a:prstGeom>
              <a:solidFill>
                <a:srgbClr val="FFC000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 err="1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KoNLPy</a:t>
                </a:r>
                <a:endParaRPr lang="ko-KR" altLang="en-US" sz="1100" dirty="0">
                  <a:solidFill>
                    <a:schemeClr val="tx1"/>
                  </a:solidFill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61" name="오각형 60"/>
              <p:cNvSpPr/>
              <p:nvPr/>
            </p:nvSpPr>
            <p:spPr>
              <a:xfrm>
                <a:off x="3167052" y="2357434"/>
                <a:ext cx="1214446" cy="928694"/>
              </a:xfrm>
              <a:prstGeom prst="homePlate">
                <a:avLst/>
              </a:prstGeom>
              <a:solidFill>
                <a:srgbClr val="FFC000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SQLite3,</a:t>
                </a:r>
              </a:p>
              <a:p>
                <a:pPr algn="ctr"/>
                <a:r>
                  <a:rPr lang="en-US" altLang="ko-KR" sz="1100" dirty="0" err="1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csv</a:t>
                </a:r>
                <a:endParaRPr lang="ko-KR" altLang="en-US" sz="1100" dirty="0">
                  <a:solidFill>
                    <a:schemeClr val="tx1"/>
                  </a:solidFill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</p:grpSp>
        <p:grpSp>
          <p:nvGrpSpPr>
            <p:cNvPr id="69" name="그룹 68"/>
            <p:cNvGrpSpPr/>
            <p:nvPr/>
          </p:nvGrpSpPr>
          <p:grpSpPr>
            <a:xfrm>
              <a:off x="4548188" y="1393024"/>
              <a:ext cx="3881464" cy="928694"/>
              <a:chOff x="833412" y="3714756"/>
              <a:chExt cx="3881464" cy="928694"/>
            </a:xfrm>
          </p:grpSpPr>
          <p:sp>
            <p:nvSpPr>
              <p:cNvPr id="66" name="오각형 65"/>
              <p:cNvSpPr/>
              <p:nvPr/>
            </p:nvSpPr>
            <p:spPr>
              <a:xfrm>
                <a:off x="833412" y="3714756"/>
                <a:ext cx="1214446" cy="928694"/>
              </a:xfrm>
              <a:prstGeom prst="homePlate">
                <a:avLst/>
              </a:prstGeom>
              <a:solidFill>
                <a:srgbClr val="FFC000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 err="1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wordcloud</a:t>
                </a:r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,</a:t>
                </a:r>
              </a:p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Freq analysis</a:t>
                </a:r>
                <a:endParaRPr lang="ko-KR" altLang="en-US" sz="1100" dirty="0" smtClean="0">
                  <a:solidFill>
                    <a:schemeClr val="tx1"/>
                  </a:solidFill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67" name="오각형 66"/>
              <p:cNvSpPr/>
              <p:nvPr/>
            </p:nvSpPr>
            <p:spPr>
              <a:xfrm>
                <a:off x="2166921" y="3714756"/>
                <a:ext cx="1214446" cy="928694"/>
              </a:xfrm>
              <a:prstGeom prst="homePlate">
                <a:avLst/>
              </a:prstGeom>
              <a:solidFill>
                <a:srgbClr val="FFC000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R</a:t>
                </a:r>
                <a:endParaRPr lang="ko-KR" altLang="en-US" sz="1100" dirty="0" smtClean="0">
                  <a:solidFill>
                    <a:schemeClr val="tx1"/>
                  </a:solidFill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  <p:sp>
            <p:nvSpPr>
              <p:cNvPr id="68" name="오각형 67"/>
              <p:cNvSpPr/>
              <p:nvPr/>
            </p:nvSpPr>
            <p:spPr>
              <a:xfrm>
                <a:off x="3500430" y="3714756"/>
                <a:ext cx="1214446" cy="928694"/>
              </a:xfrm>
              <a:prstGeom prst="homePlate">
                <a:avLst/>
              </a:prstGeom>
              <a:solidFill>
                <a:srgbClr val="FFC000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Sentimental analysis</a:t>
                </a:r>
              </a:p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(KOSAC)</a:t>
                </a:r>
                <a:endParaRPr lang="ko-KR" altLang="en-US" sz="1100" dirty="0">
                  <a:solidFill>
                    <a:schemeClr val="tx1"/>
                  </a:solidFill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</p:grpSp>
        <p:grpSp>
          <p:nvGrpSpPr>
            <p:cNvPr id="71" name="그룹 70"/>
            <p:cNvGrpSpPr/>
            <p:nvPr/>
          </p:nvGrpSpPr>
          <p:grpSpPr>
            <a:xfrm>
              <a:off x="4548188" y="3750475"/>
              <a:ext cx="3881464" cy="928694"/>
              <a:chOff x="833412" y="3714756"/>
              <a:chExt cx="3881464" cy="928694"/>
            </a:xfrm>
          </p:grpSpPr>
          <p:sp>
            <p:nvSpPr>
              <p:cNvPr id="72" name="오각형 71"/>
              <p:cNvSpPr/>
              <p:nvPr/>
            </p:nvSpPr>
            <p:spPr>
              <a:xfrm>
                <a:off x="833412" y="3714756"/>
                <a:ext cx="1214446" cy="928694"/>
              </a:xfrm>
              <a:prstGeom prst="homePlate">
                <a:avLst/>
              </a:prstGeom>
              <a:solidFill>
                <a:srgbClr val="FFFF5A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 err="1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wordcloud</a:t>
                </a:r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,</a:t>
                </a:r>
              </a:p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Freq analysis</a:t>
                </a:r>
              </a:p>
            </p:txBody>
          </p:sp>
          <p:sp>
            <p:nvSpPr>
              <p:cNvPr id="73" name="오각형 72"/>
              <p:cNvSpPr/>
              <p:nvPr/>
            </p:nvSpPr>
            <p:spPr>
              <a:xfrm>
                <a:off x="2166921" y="3714756"/>
                <a:ext cx="1214446" cy="928694"/>
              </a:xfrm>
              <a:prstGeom prst="homePlate">
                <a:avLst/>
              </a:prstGeom>
              <a:solidFill>
                <a:srgbClr val="FFFF5A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 err="1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wxPython</a:t>
                </a:r>
                <a:endParaRPr lang="en-US" altLang="ko-KR" sz="1100" dirty="0" smtClean="0">
                  <a:solidFill>
                    <a:schemeClr val="tx1"/>
                  </a:solidFill>
                  <a:latin typeface="한컴산뜻돋움" pitchFamily="2" charset="-127"/>
                  <a:ea typeface="한컴산뜻돋움" pitchFamily="2" charset="-127"/>
                </a:endParaRPr>
              </a:p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(GUI)</a:t>
                </a:r>
              </a:p>
            </p:txBody>
          </p:sp>
          <p:sp>
            <p:nvSpPr>
              <p:cNvPr id="74" name="오각형 73"/>
              <p:cNvSpPr/>
              <p:nvPr/>
            </p:nvSpPr>
            <p:spPr>
              <a:xfrm>
                <a:off x="3500430" y="3714756"/>
                <a:ext cx="1214446" cy="928694"/>
              </a:xfrm>
              <a:prstGeom prst="homePlate">
                <a:avLst/>
              </a:prstGeom>
              <a:solidFill>
                <a:srgbClr val="FFFF5A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 err="1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Pyinstaller</a:t>
                </a:r>
                <a:endParaRPr lang="en-US" altLang="ko-KR" sz="1100" dirty="0" smtClean="0">
                  <a:solidFill>
                    <a:schemeClr val="tx1"/>
                  </a:solidFill>
                  <a:latin typeface="한컴산뜻돋움" pitchFamily="2" charset="-127"/>
                  <a:ea typeface="한컴산뜻돋움" pitchFamily="2" charset="-127"/>
                </a:endParaRPr>
              </a:p>
              <a:p>
                <a:pPr algn="ctr"/>
                <a:r>
                  <a:rPr lang="en-US" altLang="ko-KR" sz="1100" dirty="0" smtClean="0">
                    <a:solidFill>
                      <a:schemeClr val="tx1"/>
                    </a:solidFill>
                    <a:latin typeface="한컴산뜻돋움" pitchFamily="2" charset="-127"/>
                    <a:ea typeface="한컴산뜻돋움" pitchFamily="2" charset="-127"/>
                  </a:rPr>
                  <a:t>(exe)</a:t>
                </a:r>
                <a:endParaRPr lang="ko-KR" altLang="en-US" sz="1100" dirty="0" smtClean="0">
                  <a:solidFill>
                    <a:schemeClr val="tx1"/>
                  </a:solidFill>
                  <a:latin typeface="한컴산뜻돋움" pitchFamily="2" charset="-127"/>
                  <a:ea typeface="한컴산뜻돋움" pitchFamily="2" charset="-127"/>
                </a:endParaRPr>
              </a:p>
            </p:txBody>
          </p:sp>
        </p:grpSp>
        <p:sp>
          <p:nvSpPr>
            <p:cNvPr id="75" name="직사각형 74"/>
            <p:cNvSpPr/>
            <p:nvPr/>
          </p:nvSpPr>
          <p:spPr>
            <a:xfrm>
              <a:off x="4298061" y="928674"/>
              <a:ext cx="1563248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“BEST100 </a:t>
              </a:r>
              <a:r>
                <a:rPr lang="ko-KR" altLang="en-US" sz="1050" dirty="0" err="1" smtClean="0">
                  <a:latin typeface="한컴산뜻돋움" pitchFamily="2" charset="-127"/>
                  <a:ea typeface="한컴산뜻돋움" pitchFamily="2" charset="-127"/>
                </a:rPr>
                <a:t>구매평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 분석</a:t>
              </a:r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”</a:t>
              </a:r>
              <a:endParaRPr lang="ko-KR" altLang="en-US" sz="1050" dirty="0" smtClean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76" name="직사각형 75"/>
            <p:cNvSpPr/>
            <p:nvPr/>
          </p:nvSpPr>
          <p:spPr>
            <a:xfrm>
              <a:off x="476223" y="2174958"/>
              <a:ext cx="553357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“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공통</a:t>
              </a:r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”</a:t>
              </a:r>
              <a:endParaRPr lang="ko-KR" altLang="en-US" sz="1050" dirty="0" smtClean="0">
                <a:latin typeface="한컴산뜻돋움" pitchFamily="2" charset="-127"/>
                <a:ea typeface="한컴산뜻돋움" pitchFamily="2" charset="-127"/>
              </a:endParaRPr>
            </a:p>
          </p:txBody>
        </p:sp>
        <p:sp>
          <p:nvSpPr>
            <p:cNvPr id="77" name="직사각형 76"/>
            <p:cNvSpPr/>
            <p:nvPr/>
          </p:nvSpPr>
          <p:spPr>
            <a:xfrm>
              <a:off x="4157220" y="4929202"/>
              <a:ext cx="1938351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“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제품 </a:t>
              </a:r>
              <a:r>
                <a:rPr lang="ko-KR" altLang="en-US" sz="1050" dirty="0" err="1" smtClean="0">
                  <a:latin typeface="한컴산뜻돋움" pitchFamily="2" charset="-127"/>
                  <a:ea typeface="한컴산뜻돋움" pitchFamily="2" charset="-127"/>
                </a:rPr>
                <a:t>구매평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 분석기 </a:t>
              </a:r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App </a:t>
              </a:r>
              <a:r>
                <a:rPr lang="ko-KR" altLang="en-US" sz="1050" dirty="0" smtClean="0">
                  <a:latin typeface="한컴산뜻돋움" pitchFamily="2" charset="-127"/>
                  <a:ea typeface="한컴산뜻돋움" pitchFamily="2" charset="-127"/>
                </a:rPr>
                <a:t>개발</a:t>
              </a:r>
              <a:r>
                <a:rPr lang="en-US" altLang="ko-KR" sz="1050" dirty="0" smtClean="0">
                  <a:latin typeface="한컴산뜻돋움" pitchFamily="2" charset="-127"/>
                  <a:ea typeface="한컴산뜻돋움" pitchFamily="2" charset="-127"/>
                </a:rPr>
                <a:t>”</a:t>
              </a:r>
              <a:endParaRPr lang="ko-KR" altLang="en-US" sz="1050" dirty="0" smtClean="0">
                <a:latin typeface="한컴산뜻돋움" pitchFamily="2" charset="-127"/>
                <a:ea typeface="한컴산뜻돋움" pitchFamily="2" charset="-127"/>
              </a:endParaRPr>
            </a:p>
          </p:txBody>
        </p:sp>
      </p:grpSp>
      <p:sp>
        <p:nvSpPr>
          <p:cNvPr id="23" name="슬라이드 번호 개체 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8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noFill/>
          <a:ln w="133350">
            <a:solidFill>
              <a:srgbClr val="59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2EF42-85B4-414C-ADAE-69FF8A8F24FD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grpSp>
        <p:nvGrpSpPr>
          <p:cNvPr id="27" name="그룹 26"/>
          <p:cNvGrpSpPr/>
          <p:nvPr/>
        </p:nvGrpSpPr>
        <p:grpSpPr>
          <a:xfrm>
            <a:off x="285720" y="1227129"/>
            <a:ext cx="8501122" cy="3344886"/>
            <a:chOff x="285720" y="1227129"/>
            <a:chExt cx="8501122" cy="3344885"/>
          </a:xfrm>
        </p:grpSpPr>
        <p:pic>
          <p:nvPicPr>
            <p:cNvPr id="21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85720" y="1227129"/>
              <a:ext cx="3958524" cy="33337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2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286248" y="1227131"/>
              <a:ext cx="4500594" cy="334488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sp>
        <p:nvSpPr>
          <p:cNvPr id="24" name="TextBox 23"/>
          <p:cNvSpPr txBox="1"/>
          <p:nvPr/>
        </p:nvSpPr>
        <p:spPr>
          <a:xfrm>
            <a:off x="2182647" y="4929202"/>
            <a:ext cx="4714908" cy="25391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네이버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스토어팜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 페이지에서 상품 구매자가 남긴 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“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구매평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(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프리미엄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/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일반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)</a:t>
            </a:r>
            <a:r>
              <a:rPr lang="ko-KR" altLang="en-US" sz="1050" dirty="0" smtClean="0">
                <a:latin typeface="한컴산뜻돋움" pitchFamily="2" charset="-127"/>
                <a:ea typeface="한컴산뜻돋움" pitchFamily="2" charset="-127"/>
              </a:rPr>
              <a:t> </a:t>
            </a:r>
            <a:r>
              <a:rPr lang="ko-KR" altLang="en-US" sz="1050" dirty="0" err="1" smtClean="0">
                <a:latin typeface="한컴산뜻돋움" pitchFamily="2" charset="-127"/>
                <a:ea typeface="한컴산뜻돋움" pitchFamily="2" charset="-127"/>
              </a:rPr>
              <a:t>크롤링</a:t>
            </a:r>
            <a:r>
              <a:rPr lang="en-US" altLang="ko-KR" sz="1050" dirty="0" smtClean="0">
                <a:latin typeface="한컴산뜻돋움" pitchFamily="2" charset="-127"/>
                <a:ea typeface="한컴산뜻돋움" pitchFamily="2" charset="-127"/>
              </a:rPr>
              <a:t>”</a:t>
            </a:r>
            <a:endParaRPr lang="ko-KR" altLang="en-US" sz="1050" dirty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428596" y="642928"/>
            <a:ext cx="169148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1) </a:t>
            </a:r>
            <a:r>
              <a:rPr lang="ko-KR" altLang="en-US" sz="1200" dirty="0" smtClean="0">
                <a:latin typeface="한컴산뜻돋움" pitchFamily="2" charset="-127"/>
                <a:ea typeface="한컴산뜻돋움" pitchFamily="2" charset="-127"/>
              </a:rPr>
              <a:t>데이터 수집 </a:t>
            </a:r>
            <a:r>
              <a:rPr lang="en-US" altLang="ko-KR" sz="1200" dirty="0" smtClean="0">
                <a:latin typeface="한컴산뜻돋움" pitchFamily="2" charset="-127"/>
                <a:ea typeface="한컴산뜻돋움" pitchFamily="2" charset="-127"/>
              </a:rPr>
              <a:t>: </a:t>
            </a:r>
            <a:r>
              <a:rPr lang="ko-KR" altLang="en-US" sz="1200" dirty="0" err="1" smtClean="0">
                <a:latin typeface="한컴산뜻돋움" pitchFamily="2" charset="-127"/>
                <a:ea typeface="한컴산뜻돋움" pitchFamily="2" charset="-127"/>
              </a:rPr>
              <a:t>크롤링</a:t>
            </a:r>
            <a:endParaRPr lang="ko-KR" altLang="en-US" sz="1200" dirty="0" smtClean="0">
              <a:latin typeface="한컴산뜻돋움" pitchFamily="2" charset="-127"/>
              <a:ea typeface="한컴산뜻돋움" pitchFamily="2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14282" y="214294"/>
            <a:ext cx="21980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펜고딕L" pitchFamily="18" charset="-127"/>
                <a:ea typeface="a펜고딕L" pitchFamily="18" charset="-127"/>
              </a:rPr>
              <a:t>3. </a:t>
            </a:r>
            <a:r>
              <a:rPr lang="ko-KR" altLang="en-US" dirty="0" smtClean="0">
                <a:latin typeface="a펜고딕L" pitchFamily="18" charset="-127"/>
                <a:ea typeface="a펜고딕L" pitchFamily="18" charset="-127"/>
              </a:rPr>
              <a:t>프로젝트 내용 </a:t>
            </a:r>
            <a:r>
              <a:rPr lang="en-US" altLang="ko-KR" sz="1200" dirty="0" smtClean="0">
                <a:latin typeface="a펜고딕L" pitchFamily="18" charset="-127"/>
                <a:ea typeface="a펜고딕L" pitchFamily="18" charset="-127"/>
              </a:rPr>
              <a:t>: </a:t>
            </a:r>
            <a:r>
              <a:rPr lang="ko-KR" altLang="en-US" sz="1200" dirty="0" smtClean="0">
                <a:latin typeface="a펜고딕L" pitchFamily="18" charset="-127"/>
                <a:ea typeface="a펜고딕L" pitchFamily="18" charset="-127"/>
              </a:rPr>
              <a:t>공통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1633</TotalTime>
  <Words>2782</Words>
  <Application>Microsoft Office PowerPoint</Application>
  <PresentationFormat>화면 슬라이드 쇼(16:10)</PresentationFormat>
  <Paragraphs>496</Paragraphs>
  <Slides>44</Slides>
  <Notes>6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44</vt:i4>
      </vt:variant>
    </vt:vector>
  </HeadingPairs>
  <TitlesOfParts>
    <vt:vector size="50" baseType="lpstr">
      <vt:lpstr>한컴산뜻돋움</vt:lpstr>
      <vt:lpstr>맑은 고딕</vt:lpstr>
      <vt:lpstr>Arial</vt:lpstr>
      <vt:lpstr>a펜고딕L</vt:lpstr>
      <vt:lpstr>나눔바른펜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acorn</dc:creator>
  <cp:lastModifiedBy>문태윤</cp:lastModifiedBy>
  <cp:revision>227</cp:revision>
  <dcterms:created xsi:type="dcterms:W3CDTF">2018-05-23T08:43:58Z</dcterms:created>
  <dcterms:modified xsi:type="dcterms:W3CDTF">2018-06-06T13:57:54Z</dcterms:modified>
</cp:coreProperties>
</file>